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9"/>
  </p:notesMasterIdLst>
  <p:sldIdLst>
    <p:sldId id="256" r:id="rId2"/>
    <p:sldId id="492" r:id="rId3"/>
    <p:sldId id="515" r:id="rId4"/>
    <p:sldId id="516" r:id="rId5"/>
    <p:sldId id="493" r:id="rId6"/>
    <p:sldId id="499" r:id="rId7"/>
    <p:sldId id="500" r:id="rId8"/>
    <p:sldId id="501" r:id="rId9"/>
    <p:sldId id="502" r:id="rId10"/>
    <p:sldId id="503" r:id="rId11"/>
    <p:sldId id="496" r:id="rId12"/>
    <p:sldId id="497" r:id="rId13"/>
    <p:sldId id="504" r:id="rId14"/>
    <p:sldId id="498" r:id="rId15"/>
    <p:sldId id="505" r:id="rId16"/>
    <p:sldId id="506" r:id="rId17"/>
    <p:sldId id="507" r:id="rId18"/>
    <p:sldId id="508" r:id="rId19"/>
    <p:sldId id="510" r:id="rId20"/>
    <p:sldId id="517" r:id="rId21"/>
    <p:sldId id="518" r:id="rId22"/>
    <p:sldId id="559" r:id="rId23"/>
    <p:sldId id="560" r:id="rId24"/>
    <p:sldId id="512" r:id="rId25"/>
    <p:sldId id="513" r:id="rId26"/>
    <p:sldId id="519" r:id="rId27"/>
    <p:sldId id="561" r:id="rId28"/>
    <p:sldId id="514" r:id="rId29"/>
    <p:sldId id="520" r:id="rId30"/>
    <p:sldId id="521" r:id="rId31"/>
    <p:sldId id="522" r:id="rId32"/>
    <p:sldId id="523" r:id="rId33"/>
    <p:sldId id="526" r:id="rId34"/>
    <p:sldId id="527" r:id="rId35"/>
    <p:sldId id="524" r:id="rId36"/>
    <p:sldId id="530" r:id="rId37"/>
    <p:sldId id="531" r:id="rId38"/>
    <p:sldId id="532" r:id="rId39"/>
    <p:sldId id="533" r:id="rId40"/>
    <p:sldId id="534" r:id="rId41"/>
    <p:sldId id="538" r:id="rId42"/>
    <p:sldId id="562" r:id="rId43"/>
    <p:sldId id="539" r:id="rId44"/>
    <p:sldId id="535" r:id="rId45"/>
    <p:sldId id="536" r:id="rId46"/>
    <p:sldId id="563" r:id="rId47"/>
    <p:sldId id="565" r:id="rId48"/>
    <p:sldId id="537" r:id="rId49"/>
    <p:sldId id="547" r:id="rId50"/>
    <p:sldId id="549" r:id="rId51"/>
    <p:sldId id="550" r:id="rId52"/>
    <p:sldId id="551" r:id="rId53"/>
    <p:sldId id="552" r:id="rId54"/>
    <p:sldId id="554" r:id="rId55"/>
    <p:sldId id="336" r:id="rId56"/>
    <p:sldId id="566" r:id="rId57"/>
    <p:sldId id="567" r:id="rId5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8000"/>
    <a:srgbClr val="FF00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46" autoAdjust="0"/>
    <p:restoredTop sz="91079" autoAdjust="0"/>
  </p:normalViewPr>
  <p:slideViewPr>
    <p:cSldViewPr snapToGrid="0" snapToObjects="1">
      <p:cViewPr>
        <p:scale>
          <a:sx n="79" d="100"/>
          <a:sy n="79" d="100"/>
        </p:scale>
        <p:origin x="-16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24174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CD87FDC-F33B-42CA-B0D5-BB2088678029}" type="datetime1">
              <a:rPr lang="en-US" altLang="en-US" smtClean="0"/>
              <a:t>2/11/2016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102AC0C-AAB7-4556-B321-32F18A07FB48}" type="datetime1">
              <a:rPr lang="en-US" altLang="en-US" smtClean="0"/>
              <a:t>2/11/2016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EA02DF-A48C-49ED-8C61-3398E80BA2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067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54CC350-2337-42A5-A627-9A14F3818F8F}" type="datetime1">
              <a:rPr lang="en-US" altLang="en-US" smtClean="0"/>
              <a:t>2/11/2016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7949FC7-73B0-4847-87E9-496A4FA7CB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3117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26364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229600" cy="415679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81143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04BD59F-FD83-4DAA-B95A-B54969432AB9}" type="datetime1">
              <a:rPr lang="en-US" altLang="en-US" smtClean="0"/>
              <a:t>2/11/2016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941F977-4EA1-4AB5-B919-265903CFB00E}" type="datetime1">
              <a:rPr lang="en-US" altLang="en-US" smtClean="0"/>
              <a:t>2/11/2016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228E474-F0CE-4B50-96D0-7A630F4250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79E563F-8030-4701-9613-0361744EBF8E}" type="datetime1">
              <a:rPr lang="en-US" altLang="en-US" smtClean="0"/>
              <a:t>2/11/2016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0C9333B-4FC6-4CB9-95EF-E8A858B270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3186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CFB6623-9AB7-4D55-9E01-E86212C66FE0}" type="datetime1">
              <a:rPr lang="en-US" altLang="en-US" smtClean="0"/>
              <a:t>2/11/2016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11DB4E0-B555-42CC-A941-D8C132C96A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8854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9FFB400-9DDE-42E2-BCA1-2936932D941E}" type="datetime1">
              <a:rPr lang="en-US" altLang="en-US" smtClean="0"/>
              <a:t>2/11/2016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545C8F0-2C97-459A-9B3E-BF7C81A8C1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5058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9B14062-4C28-4CAA-819B-7F05D3DE3090}" type="datetime1">
              <a:rPr lang="en-US" altLang="en-US" smtClean="0"/>
              <a:t>2/11/2016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236662E-FF7F-484D-B77C-BC786E3FCF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8486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6F51A3-837D-41D1-A6F1-EA234A763E78}" type="datetime1">
              <a:rPr lang="en-US" altLang="en-US" smtClean="0"/>
              <a:t>2/11/2016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5D028E0-0710-41D8-86F3-ACD88DEA62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9775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CDAF465-6543-4E77-B168-2E9DEAE05F9F}" type="datetime1">
              <a:rPr lang="en-US" altLang="en-US" smtClean="0"/>
              <a:t>2/11/2016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213C820-1D5D-4BBC-897C-C681EA1028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7012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15887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452688"/>
            <a:ext cx="8229600" cy="367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Box 10"/>
          <p:cNvSpPr txBox="1">
            <a:spLocks noChangeArrowheads="1"/>
          </p:cNvSpPr>
          <p:nvPr userDrawn="1"/>
        </p:nvSpPr>
        <p:spPr bwMode="auto">
          <a:xfrm>
            <a:off x="7181850" y="6542088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>
                <a:latin typeface="Arial" pitchFamily="34" charset="0"/>
              </a:rPr>
              <a:t>www.umbc.edu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CMSC201</a:t>
            </a:r>
            <a:br>
              <a:rPr lang="en-US" altLang="en-US" dirty="0" smtClean="0"/>
            </a:br>
            <a:r>
              <a:rPr lang="en-US" altLang="en-US" dirty="0" smtClean="0"/>
              <a:t> Computer Science I for Majors</a:t>
            </a:r>
            <a:r>
              <a:rPr lang="en-US" altLang="en-US" sz="4000" dirty="0" smtClean="0"/>
              <a:t/>
            </a:r>
            <a:br>
              <a:rPr lang="en-US" altLang="en-US" sz="4000" dirty="0" smtClean="0"/>
            </a:br>
            <a:r>
              <a:rPr lang="en-US" altLang="en-US" sz="2400" dirty="0" smtClean="0"/>
              <a:t/>
            </a:r>
            <a:br>
              <a:rPr lang="en-US" altLang="en-US" sz="2400" dirty="0" smtClean="0"/>
            </a:br>
            <a:r>
              <a:rPr lang="en-US" altLang="en-US" sz="4000" dirty="0" smtClean="0"/>
              <a:t>Lecture 05 – </a:t>
            </a:r>
            <a:r>
              <a:rPr lang="en-US" altLang="en-US" sz="4000" dirty="0"/>
              <a:t>Comparison Operators and Boolean (Logical) Operators</a:t>
            </a:r>
            <a:endParaRPr lang="en-US" altLang="en-US" sz="40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en-US" dirty="0" smtClean="0">
              <a:ea typeface="+mn-ea"/>
            </a:endParaRP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</a:rPr>
              <a:t>Prof. Katherine Gibson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</a:rPr>
              <a:t>Prof. Jeremy Dixon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12032" y="6524764"/>
            <a:ext cx="61601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Based on slides by Shawn </a:t>
            </a:r>
            <a:r>
              <a:rPr lang="en-US" dirty="0" err="1" smtClean="0"/>
              <a:t>Lupoli</a:t>
            </a:r>
            <a:r>
              <a:rPr lang="en-US" dirty="0" smtClean="0"/>
              <a:t> and Max </a:t>
            </a:r>
            <a:r>
              <a:rPr lang="en-US" dirty="0" err="1"/>
              <a:t>Morawski</a:t>
            </a:r>
            <a:r>
              <a:rPr lang="en-US" dirty="0"/>
              <a:t> at </a:t>
            </a:r>
            <a:r>
              <a:rPr lang="en-US" dirty="0" smtClean="0"/>
              <a:t>UMBC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Review:</a:t>
            </a:r>
            <a:br>
              <a:rPr lang="en-US" dirty="0" smtClean="0"/>
            </a:br>
            <a:r>
              <a:rPr lang="en-US" dirty="0" smtClean="0"/>
              <a:t>Control Structures &amp; Operators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9BA9C6D-FA02-438E-B37E-110BEE5292AE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223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three control structures?</a:t>
            </a:r>
          </a:p>
          <a:p>
            <a:pPr lvl="1"/>
            <a:r>
              <a:rPr lang="en-US" sz="3200" dirty="0" smtClean="0"/>
              <a:t>Sequential</a:t>
            </a:r>
          </a:p>
          <a:p>
            <a:pPr lvl="1"/>
            <a:r>
              <a:rPr lang="en-US" sz="3200" dirty="0" smtClean="0"/>
              <a:t>Decision Making</a:t>
            </a:r>
          </a:p>
          <a:p>
            <a:pPr lvl="2"/>
            <a:r>
              <a:rPr lang="en-US" sz="2800" dirty="0" smtClean="0"/>
              <a:t>Also known as “Selection”</a:t>
            </a:r>
          </a:p>
          <a:p>
            <a:pPr lvl="1"/>
            <a:r>
              <a:rPr lang="en-US" sz="3200" dirty="0" smtClean="0"/>
              <a:t>Looping</a:t>
            </a:r>
          </a:p>
          <a:p>
            <a:pPr lvl="2"/>
            <a:r>
              <a:rPr lang="en-US" sz="2800" dirty="0" smtClean="0"/>
              <a:t>Also known as “Repetition”</a:t>
            </a:r>
            <a:endParaRPr lang="en-US" sz="2800" dirty="0"/>
          </a:p>
          <a:p>
            <a:r>
              <a:rPr lang="en-US" dirty="0" smtClean="0"/>
              <a:t>(We can also call a function)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7217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Structures: Flowcharts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12</a:t>
            </a:fld>
            <a:endParaRPr lang="en-US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511" y="2123072"/>
            <a:ext cx="1152525" cy="379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100" y="2123072"/>
            <a:ext cx="3524250" cy="379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1414" y="2123072"/>
            <a:ext cx="2886075" cy="379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6789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Operators in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Arithmetic Operators</a:t>
            </a:r>
          </a:p>
          <a:p>
            <a:r>
              <a:rPr lang="en-US" dirty="0"/>
              <a:t>Comparison (Relational) Operators</a:t>
            </a:r>
          </a:p>
          <a:p>
            <a:r>
              <a:rPr lang="en-US" dirty="0"/>
              <a:t>Assignment Operators</a:t>
            </a:r>
          </a:p>
          <a:p>
            <a:r>
              <a:rPr lang="en-US" dirty="0"/>
              <a:t>Logical Operators</a:t>
            </a:r>
          </a:p>
          <a:p>
            <a:r>
              <a:rPr lang="en-US" dirty="0"/>
              <a:t>Bitwise Operators</a:t>
            </a:r>
          </a:p>
          <a:p>
            <a:r>
              <a:rPr lang="en-US" dirty="0"/>
              <a:t>Membership Operators</a:t>
            </a:r>
          </a:p>
          <a:p>
            <a:r>
              <a:rPr lang="en-US" dirty="0"/>
              <a:t>Identity Operators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13</a:t>
            </a:fld>
            <a:endParaRPr lang="en-US" altLang="en-US"/>
          </a:p>
        </p:txBody>
      </p:sp>
      <p:sp>
        <p:nvSpPr>
          <p:cNvPr id="8" name="TextBox 7"/>
          <p:cNvSpPr txBox="1"/>
          <p:nvPr/>
        </p:nvSpPr>
        <p:spPr>
          <a:xfrm>
            <a:off x="5700965" y="3391069"/>
            <a:ext cx="2025311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focus of today’s lecture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806114" y="2631485"/>
            <a:ext cx="5907507" cy="460631"/>
          </a:xfrm>
          <a:prstGeom prst="roundRect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806114" y="3806568"/>
            <a:ext cx="3116181" cy="460631"/>
          </a:xfrm>
          <a:prstGeom prst="roundRect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511680" y="3061190"/>
            <a:ext cx="10347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8000"/>
                </a:solidFill>
                <a:sym typeface="Wingdings"/>
              </a:rPr>
              <a:t></a:t>
            </a:r>
            <a:endParaRPr lang="en-US" sz="4000" b="1" dirty="0">
              <a:solidFill>
                <a:srgbClr val="008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67296" y="1905885"/>
            <a:ext cx="10347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8000"/>
                </a:solidFill>
                <a:sym typeface="Wingdings"/>
              </a:rPr>
              <a:t></a:t>
            </a:r>
            <a:endParaRPr lang="en-US" sz="4000" b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7187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  <p:bldP spid="9" grpId="0" animBg="1"/>
      <p:bldP spid="10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Comparison Operators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44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Comparison </a:t>
            </a:r>
            <a:r>
              <a:rPr lang="en-US" dirty="0" smtClean="0"/>
              <a:t>operators</a:t>
            </a:r>
          </a:p>
          <a:p>
            <a:r>
              <a:rPr lang="en-US" dirty="0"/>
              <a:t>R</a:t>
            </a:r>
            <a:r>
              <a:rPr lang="en-US" dirty="0" smtClean="0"/>
              <a:t>elational operators</a:t>
            </a:r>
          </a:p>
          <a:p>
            <a:r>
              <a:rPr lang="en-US" dirty="0" smtClean="0"/>
              <a:t>Equality operators</a:t>
            </a:r>
          </a:p>
          <a:p>
            <a:pPr lvl="1"/>
            <a:r>
              <a:rPr lang="en-US" sz="3200" dirty="0" smtClean="0"/>
              <a:t>Are </a:t>
            </a:r>
            <a:r>
              <a:rPr lang="en-US" sz="3200" dirty="0"/>
              <a:t>all the same thing</a:t>
            </a:r>
          </a:p>
          <a:p>
            <a:endParaRPr lang="en-US" dirty="0" smtClean="0"/>
          </a:p>
          <a:p>
            <a:r>
              <a:rPr lang="en-US" dirty="0" smtClean="0"/>
              <a:t>Include things like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&gt;=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&lt;=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!= 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2220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Logical operators </a:t>
            </a:r>
            <a:endParaRPr lang="en-US" dirty="0" smtClean="0"/>
          </a:p>
          <a:p>
            <a:r>
              <a:rPr lang="en-US" dirty="0" smtClean="0"/>
              <a:t>Boolean operators</a:t>
            </a:r>
          </a:p>
          <a:p>
            <a:pPr lvl="1"/>
            <a:r>
              <a:rPr lang="en-US" sz="3200" dirty="0" smtClean="0"/>
              <a:t>Are </a:t>
            </a:r>
            <a:r>
              <a:rPr lang="en-US" sz="3200" dirty="0"/>
              <a:t>the same </a:t>
            </a:r>
            <a:r>
              <a:rPr lang="en-US" sz="3200" dirty="0" smtClean="0"/>
              <a:t>thing</a:t>
            </a:r>
            <a:endParaRPr lang="en-US" sz="3200" dirty="0"/>
          </a:p>
          <a:p>
            <a:endParaRPr lang="en-US" dirty="0" smtClean="0"/>
          </a:p>
          <a:p>
            <a:r>
              <a:rPr lang="en-US" dirty="0" smtClean="0"/>
              <a:t>Include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dirty="0"/>
              <a:t>,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or</a:t>
            </a:r>
            <a:r>
              <a:rPr lang="en-US" dirty="0"/>
              <a:t>, and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not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5692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Always return a Boolean result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 </a:t>
            </a:r>
            <a:r>
              <a:rPr lang="en-US" dirty="0"/>
              <a:t>or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False</a:t>
            </a:r>
          </a:p>
          <a:p>
            <a:pPr lvl="1"/>
            <a:r>
              <a:rPr lang="en-US" dirty="0" smtClean="0"/>
              <a:t>Indicates whether a relationship holds </a:t>
            </a:r>
            <a:br>
              <a:rPr lang="en-US" dirty="0" smtClean="0"/>
            </a:br>
            <a:r>
              <a:rPr lang="en-US" dirty="0" smtClean="0"/>
              <a:t>between their operands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17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789695" y="5941074"/>
            <a:ext cx="1377614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operands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72389" y="4825072"/>
            <a:ext cx="17325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&gt;= b</a:t>
            </a:r>
            <a:endParaRPr lang="en-US" sz="3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14698" y="4148662"/>
            <a:ext cx="2877552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comparison operator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2478502" y="4379495"/>
            <a:ext cx="836196" cy="445578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900989" y="5305935"/>
            <a:ext cx="0" cy="654454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3019926" y="5305935"/>
            <a:ext cx="1" cy="654454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4192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following comparison asking?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&gt;= b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Is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 </a:t>
            </a:r>
            <a:r>
              <a:rPr lang="en-US" dirty="0" smtClean="0"/>
              <a:t>greater than or equal to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==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</a:p>
          <a:p>
            <a:pPr lvl="1"/>
            <a:r>
              <a:rPr lang="en-US" dirty="0"/>
              <a:t>Is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a </a:t>
            </a:r>
            <a:r>
              <a:rPr lang="en-US" dirty="0" smtClean="0"/>
              <a:t>equivalent to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dirty="0"/>
              <a:t>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5702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of Operators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19</a:t>
            </a:fld>
            <a:endParaRPr lang="en-US" alt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993"/>
          <a:stretch/>
        </p:blipFill>
        <p:spPr bwMode="auto">
          <a:xfrm>
            <a:off x="1767841" y="1969364"/>
            <a:ext cx="5608319" cy="417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90336" y="6550223"/>
            <a:ext cx="57751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https://docs.python.org/3.3/library/stdtypes.html</a:t>
            </a:r>
          </a:p>
        </p:txBody>
      </p:sp>
    </p:spTree>
    <p:extLst>
      <p:ext uri="{BB962C8B-B14F-4D97-AF65-F5344CB8AC3E}">
        <p14:creationId xmlns:p14="http://schemas.microsoft.com/office/powerpoint/2010/main" val="3853830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Class We Covered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Expressions</a:t>
            </a:r>
            <a:endParaRPr lang="en-US" dirty="0"/>
          </a:p>
          <a:p>
            <a:r>
              <a:rPr lang="en-US" dirty="0" smtClean="0"/>
              <a:t>Python’s </a:t>
            </a:r>
            <a:r>
              <a:rPr lang="en-US" dirty="0"/>
              <a:t>operators</a:t>
            </a:r>
          </a:p>
          <a:p>
            <a:pPr lvl="1"/>
            <a:r>
              <a:rPr lang="en-US" dirty="0"/>
              <a:t>Including mod and integer division</a:t>
            </a:r>
          </a:p>
          <a:p>
            <a:r>
              <a:rPr lang="en-US" dirty="0" smtClean="0"/>
              <a:t>The </a:t>
            </a:r>
            <a:r>
              <a:rPr lang="en-US" dirty="0"/>
              <a:t>order of operations</a:t>
            </a:r>
          </a:p>
          <a:p>
            <a:r>
              <a:rPr lang="en-US" dirty="0" smtClean="0"/>
              <a:t>Different variables types</a:t>
            </a:r>
            <a:endParaRPr lang="en-US" dirty="0"/>
          </a:p>
          <a:p>
            <a:pPr lvl="1"/>
            <a:r>
              <a:rPr lang="en-US" dirty="0"/>
              <a:t>How to cast to a type</a:t>
            </a:r>
          </a:p>
          <a:p>
            <a:r>
              <a:rPr lang="en-US" dirty="0" smtClean="0"/>
              <a:t>Constants (and why using them is important)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5249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Examples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these evaluate to if </a:t>
            </a:r>
            <a:br>
              <a:rPr lang="en-US" dirty="0" smtClean="0"/>
            </a:b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= 10 </a:t>
            </a:r>
            <a:r>
              <a:rPr lang="en-US" dirty="0" smtClean="0"/>
              <a:t>and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 = 20</a:t>
            </a:r>
            <a:r>
              <a:rPr lang="en-US" dirty="0" smtClean="0"/>
              <a:t>?</a:t>
            </a:r>
          </a:p>
          <a:p>
            <a:pPr marL="457200" lvl="1" indent="0">
              <a:buNone/>
            </a:pPr>
            <a:endParaRPr 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&gt;= b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Is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  </a:t>
            </a:r>
            <a:r>
              <a:rPr lang="en-US" dirty="0" smtClean="0"/>
              <a:t>greater than or equal to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</a:t>
            </a:r>
            <a:r>
              <a:rPr lang="en-US" dirty="0" smtClean="0"/>
              <a:t>?</a:t>
            </a:r>
          </a:p>
          <a:p>
            <a:pPr lvl="1"/>
            <a:r>
              <a:rPr lang="en-US" dirty="0"/>
              <a:t>Is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 </a:t>
            </a:r>
            <a:r>
              <a:rPr lang="en-US" dirty="0"/>
              <a:t>greater than or equal to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20</a:t>
            </a:r>
            <a:r>
              <a:rPr lang="en-US" dirty="0" smtClean="0"/>
              <a:t>?</a:t>
            </a:r>
            <a:endParaRPr lang="en-US" dirty="0"/>
          </a:p>
          <a:p>
            <a:pPr lvl="1"/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8491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Examples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these evaluate to if </a:t>
            </a:r>
            <a:br>
              <a:rPr lang="en-US" dirty="0" smtClean="0"/>
            </a:b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= 10 </a:t>
            </a:r>
            <a:r>
              <a:rPr lang="en-US" dirty="0" smtClean="0"/>
              <a:t>and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 = 20</a:t>
            </a:r>
            <a:r>
              <a:rPr lang="en-US" dirty="0" smtClean="0"/>
              <a:t>?</a:t>
            </a:r>
          </a:p>
          <a:p>
            <a:pPr marL="457200" lvl="1" indent="0">
              <a:buNone/>
            </a:pPr>
            <a:endParaRPr 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Is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  </a:t>
            </a:r>
            <a:r>
              <a:rPr lang="en-US" dirty="0" smtClean="0"/>
              <a:t>equivalent to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</a:t>
            </a:r>
            <a:r>
              <a:rPr lang="en-US" dirty="0" smtClean="0"/>
              <a:t>?</a:t>
            </a:r>
          </a:p>
          <a:p>
            <a:pPr lvl="1"/>
            <a:r>
              <a:rPr lang="en-US" dirty="0"/>
              <a:t>Is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 </a:t>
            </a:r>
            <a:r>
              <a:rPr lang="en-US" dirty="0"/>
              <a:t>equivalent to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20</a:t>
            </a:r>
            <a:r>
              <a:rPr lang="en-US" dirty="0" smtClean="0"/>
              <a:t>?</a:t>
            </a:r>
            <a:endParaRPr lang="en-US" dirty="0"/>
          </a:p>
          <a:p>
            <a:pPr lvl="1"/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4466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vs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common mistake is to use the assignment operator 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dirty="0"/>
              <a:t>) in place of the relational 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This is a very common mistake to make!</a:t>
            </a:r>
          </a:p>
          <a:p>
            <a:pPr lvl="3"/>
            <a:endParaRPr lang="en-US" dirty="0" smtClean="0"/>
          </a:p>
          <a:p>
            <a:r>
              <a:rPr lang="en-US" dirty="0"/>
              <a:t>This type of mistake </a:t>
            </a:r>
            <a:r>
              <a:rPr lang="en-US" u="sng" dirty="0"/>
              <a:t>does</a:t>
            </a:r>
            <a:r>
              <a:rPr lang="en-US" dirty="0"/>
              <a:t> trigger an error in Python, but you may still make it on paper!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3522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Equals vs Equivalence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does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 = b</a:t>
            </a:r>
            <a:r>
              <a:rPr lang="en-US" dirty="0"/>
              <a:t> do</a:t>
            </a:r>
            <a:r>
              <a:rPr lang="en-US" dirty="0" smtClean="0"/>
              <a:t>?</a:t>
            </a:r>
          </a:p>
          <a:p>
            <a:pPr lvl="1"/>
            <a:r>
              <a:rPr lang="en-US" sz="3200" dirty="0" smtClean="0"/>
              <a:t>Sets 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3200" dirty="0" smtClean="0"/>
              <a:t> equal to 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</a:p>
          <a:p>
            <a:pPr lvl="1"/>
            <a:r>
              <a:rPr lang="en-US" sz="3200" dirty="0" smtClean="0"/>
              <a:t>Replaces 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3200" dirty="0" smtClean="0"/>
              <a:t>’s value with the value of 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r>
              <a:rPr lang="en-US" dirty="0"/>
              <a:t>What does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 == b</a:t>
            </a:r>
            <a:r>
              <a:rPr lang="en-US" b="1" dirty="0">
                <a:cs typeface="Courier New" panose="02070309020205020404" pitchFamily="49" charset="0"/>
              </a:rPr>
              <a:t> </a:t>
            </a:r>
            <a:r>
              <a:rPr lang="en-US" dirty="0"/>
              <a:t>do</a:t>
            </a:r>
            <a:r>
              <a:rPr lang="en-US" dirty="0" smtClean="0"/>
              <a:t>?</a:t>
            </a:r>
          </a:p>
          <a:p>
            <a:pPr lvl="1"/>
            <a:r>
              <a:rPr lang="en-US" sz="3200" dirty="0" smtClean="0"/>
              <a:t>Checks if 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3200" dirty="0" smtClean="0"/>
              <a:t> is equivalent to 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endParaRPr lang="en-US" sz="3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9931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Comparison Operator Examples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10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0588"/>
            <a:ext cx="8229600" cy="1143000"/>
          </a:xfrm>
        </p:spPr>
        <p:txBody>
          <a:bodyPr/>
          <a:lstStyle/>
          <a:p>
            <a:r>
              <a:rPr lang="en-US" altLang="en-US" dirty="0">
                <a:ea typeface="ヒラギノ角ゴ Pro W3"/>
                <a:cs typeface="ヒラギノ角ゴ Pro W3"/>
              </a:rPr>
              <a:t>Comparison Operators and Simple Data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3588"/>
            <a:ext cx="8229600" cy="4156799"/>
          </a:xfrm>
        </p:spPr>
        <p:txBody>
          <a:bodyPr/>
          <a:lstStyle/>
          <a:p>
            <a:pPr eaLnBrk="1" hangingPunct="1"/>
            <a:r>
              <a:rPr lang="en-US" altLang="en-US" dirty="0">
                <a:ea typeface="ヒラギノ角ゴ Pro W3"/>
                <a:cs typeface="ヒラギノ角ゴ Pro W3"/>
              </a:rPr>
              <a:t>Examples:</a:t>
            </a:r>
          </a:p>
          <a:p>
            <a:pPr marL="457200" lvl="1" indent="0" eaLnBrk="1" hangingPunct="1">
              <a:buNone/>
            </a:pPr>
            <a:r>
              <a:rPr lang="en-US" altLang="en-US" sz="3200" b="1" dirty="0">
                <a:latin typeface="Courier New" panose="02070309020205020404" pitchFamily="49" charset="0"/>
                <a:ea typeface="ヒラギノ角ゴ Pro W3"/>
              </a:rPr>
              <a:t>8 &lt; </a:t>
            </a:r>
            <a:r>
              <a:rPr lang="en-US" altLang="en-US" sz="3200" b="1" dirty="0" smtClean="0">
                <a:latin typeface="Courier New" panose="02070309020205020404" pitchFamily="49" charset="0"/>
                <a:ea typeface="ヒラギノ角ゴ Pro W3"/>
              </a:rPr>
              <a:t>15     </a:t>
            </a:r>
            <a:r>
              <a:rPr lang="en-US" altLang="en-US" sz="3200" dirty="0">
                <a:ea typeface="ヒラギノ角ゴ Pro W3"/>
              </a:rPr>
              <a:t>evaluates to</a:t>
            </a:r>
            <a:r>
              <a:rPr lang="en-US" altLang="en-US" sz="3200" b="1" dirty="0">
                <a:latin typeface="Courier New" panose="02070309020205020404" pitchFamily="49" charset="0"/>
                <a:ea typeface="ヒラギノ角ゴ Pro W3"/>
                <a:cs typeface="Courier New" panose="02070309020205020404" pitchFamily="49" charset="0"/>
              </a:rPr>
              <a:t> </a:t>
            </a:r>
            <a:r>
              <a:rPr lang="en-US" altLang="en-US" sz="3200" b="1" dirty="0" smtClean="0">
                <a:latin typeface="Courier New" panose="02070309020205020404" pitchFamily="49" charset="0"/>
                <a:ea typeface="ヒラギノ角ゴ Pro W3"/>
                <a:cs typeface="Courier New" panose="02070309020205020404" pitchFamily="49" charset="0"/>
              </a:rPr>
              <a:t>True</a:t>
            </a:r>
            <a:endParaRPr lang="en-US" altLang="en-US" sz="3200" b="1" dirty="0">
              <a:latin typeface="Courier New" panose="02070309020205020404" pitchFamily="49" charset="0"/>
              <a:ea typeface="ヒラギノ角ゴ Pro W3"/>
              <a:cs typeface="Courier New" panose="02070309020205020404" pitchFamily="49" charset="0"/>
            </a:endParaRPr>
          </a:p>
          <a:p>
            <a:pPr marL="457200" lvl="1" indent="0" eaLnBrk="1" hangingPunct="1">
              <a:buNone/>
            </a:pPr>
            <a:r>
              <a:rPr lang="en-US" altLang="en-US" sz="3200" b="1" dirty="0" smtClean="0">
                <a:latin typeface="Courier New" panose="02070309020205020404" pitchFamily="49" charset="0"/>
                <a:ea typeface="ヒラギノ角ゴ Pro W3"/>
              </a:rPr>
              <a:t>6 != 6     </a:t>
            </a:r>
            <a:r>
              <a:rPr lang="en-US" altLang="en-US" sz="3200" dirty="0" smtClean="0">
                <a:ea typeface="ヒラギノ角ゴ Pro W3"/>
              </a:rPr>
              <a:t>evaluates to</a:t>
            </a:r>
            <a:r>
              <a:rPr lang="en-US" altLang="en-US" sz="3200" b="1" dirty="0">
                <a:latin typeface="Courier New" panose="02070309020205020404" pitchFamily="49" charset="0"/>
                <a:ea typeface="ヒラギノ角ゴ Pro W3"/>
                <a:cs typeface="Courier New" panose="02070309020205020404" pitchFamily="49" charset="0"/>
              </a:rPr>
              <a:t> </a:t>
            </a:r>
            <a:r>
              <a:rPr lang="en-US" altLang="en-US" sz="3200" b="1" dirty="0" smtClean="0">
                <a:latin typeface="Courier New" panose="02070309020205020404" pitchFamily="49" charset="0"/>
                <a:ea typeface="ヒラギノ角ゴ Pro W3"/>
                <a:cs typeface="Courier New" panose="02070309020205020404" pitchFamily="49" charset="0"/>
              </a:rPr>
              <a:t>False</a:t>
            </a:r>
            <a:endParaRPr lang="en-US" altLang="en-US" sz="3200" dirty="0" smtClean="0">
              <a:latin typeface="Courier New" panose="02070309020205020404" pitchFamily="49" charset="0"/>
              <a:ea typeface="ヒラギノ角ゴ Pro W3"/>
            </a:endParaRPr>
          </a:p>
          <a:p>
            <a:pPr marL="457200" lvl="1" indent="0" eaLnBrk="1" hangingPunct="1">
              <a:buNone/>
            </a:pPr>
            <a:r>
              <a:rPr lang="en-US" altLang="en-US" sz="3200" b="1" dirty="0" smtClean="0">
                <a:latin typeface="Courier New" panose="02070309020205020404" pitchFamily="49" charset="0"/>
                <a:ea typeface="ヒラギノ角ゴ Pro W3"/>
              </a:rPr>
              <a:t>2.5 </a:t>
            </a:r>
            <a:r>
              <a:rPr lang="en-US" altLang="en-US" sz="3200" b="1" dirty="0">
                <a:latin typeface="Courier New" panose="02070309020205020404" pitchFamily="49" charset="0"/>
                <a:ea typeface="ヒラギノ角ゴ Pro W3"/>
              </a:rPr>
              <a:t>&gt; </a:t>
            </a:r>
            <a:r>
              <a:rPr lang="en-US" altLang="en-US" sz="3200" b="1" dirty="0" smtClean="0">
                <a:latin typeface="Courier New" panose="02070309020205020404" pitchFamily="49" charset="0"/>
                <a:ea typeface="ヒラギノ角ゴ Pro W3"/>
              </a:rPr>
              <a:t>5.8  </a:t>
            </a:r>
            <a:r>
              <a:rPr lang="en-US" altLang="en-US" sz="3200" dirty="0">
                <a:ea typeface="ヒラギノ角ゴ Pro W3"/>
              </a:rPr>
              <a:t>evaluates </a:t>
            </a:r>
            <a:r>
              <a:rPr lang="en-US" altLang="en-US" sz="3200" dirty="0" smtClean="0">
                <a:ea typeface="ヒラギノ角ゴ Pro W3"/>
              </a:rPr>
              <a:t>to</a:t>
            </a:r>
            <a:r>
              <a:rPr lang="en-US" altLang="en-US" sz="3200" b="1" dirty="0">
                <a:latin typeface="Courier New" panose="02070309020205020404" pitchFamily="49" charset="0"/>
                <a:ea typeface="ヒラギノ角ゴ Pro W3"/>
                <a:cs typeface="Courier New" panose="02070309020205020404" pitchFamily="49" charset="0"/>
              </a:rPr>
              <a:t> False</a:t>
            </a:r>
            <a:endParaRPr lang="en-US" altLang="en-US" sz="3200" dirty="0">
              <a:latin typeface="Courier New" panose="02070309020205020404" pitchFamily="49" charset="0"/>
              <a:ea typeface="ヒラギノ角ゴ Pro W3"/>
            </a:endParaRPr>
          </a:p>
          <a:p>
            <a:pPr marL="457200" lvl="1" indent="0" eaLnBrk="1" hangingPunct="1">
              <a:buNone/>
            </a:pPr>
            <a:r>
              <a:rPr lang="en-US" altLang="en-US" sz="3200" b="1" dirty="0">
                <a:latin typeface="Courier New" panose="02070309020205020404" pitchFamily="49" charset="0"/>
                <a:ea typeface="ヒラギノ角ゴ Pro W3"/>
              </a:rPr>
              <a:t>5.9 &lt;= 7.5 </a:t>
            </a:r>
            <a:r>
              <a:rPr lang="en-US" altLang="en-US" sz="3200" dirty="0">
                <a:ea typeface="ヒラギノ角ゴ Pro W3"/>
              </a:rPr>
              <a:t>evaluates </a:t>
            </a:r>
            <a:r>
              <a:rPr lang="en-US" altLang="en-US" sz="3200" dirty="0" smtClean="0">
                <a:ea typeface="ヒラギノ角ゴ Pro W3"/>
              </a:rPr>
              <a:t>to</a:t>
            </a:r>
            <a:r>
              <a:rPr lang="en-US" altLang="en-US" sz="3200" b="1" dirty="0">
                <a:latin typeface="Courier New" panose="02070309020205020404" pitchFamily="49" charset="0"/>
                <a:ea typeface="ヒラギノ角ゴ Pro W3"/>
                <a:cs typeface="Courier New" panose="02070309020205020404" pitchFamily="49" charset="0"/>
              </a:rPr>
              <a:t> True</a:t>
            </a:r>
            <a:endParaRPr lang="en-US" altLang="en-US" sz="3200" dirty="0">
              <a:latin typeface="Courier New" panose="02070309020205020404" pitchFamily="49" charset="0"/>
              <a:ea typeface="ヒラギノ角ゴ Pro W3"/>
            </a:endParaRPr>
          </a:p>
          <a:p>
            <a:pPr lvl="1" eaLnBrk="1" hangingPunct="1"/>
            <a:endParaRPr lang="en-US" altLang="en-US" dirty="0">
              <a:latin typeface="Courier New" panose="02070309020205020404" pitchFamily="49" charset="0"/>
              <a:ea typeface="ヒラギノ角ゴ Pro W3"/>
            </a:endParaRPr>
          </a:p>
          <a:p>
            <a:pPr eaLnBrk="1" hangingPunct="1"/>
            <a:endParaRPr lang="en-US" altLang="en-US" dirty="0">
              <a:ea typeface="ヒラギノ角ゴ Pro W3"/>
              <a:cs typeface="ヒラギノ角ゴ Pro W3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7859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“Value” of Boolean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we discuss Boolean outputs, we think </a:t>
            </a:r>
            <a:endParaRPr lang="en-US" dirty="0" smtClean="0"/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True </a:t>
            </a:r>
            <a:r>
              <a:rPr lang="en-US" dirty="0" smtClean="0"/>
              <a:t>and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False</a:t>
            </a:r>
          </a:p>
          <a:p>
            <a:r>
              <a:rPr lang="en-US" dirty="0" smtClean="0"/>
              <a:t>We </a:t>
            </a:r>
            <a:r>
              <a:rPr lang="en-US" dirty="0"/>
              <a:t>can also think of it in terms of </a:t>
            </a:r>
            <a:endParaRPr lang="en-US" dirty="0" smtClean="0"/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1 </a:t>
            </a:r>
            <a:r>
              <a:rPr lang="en-US" dirty="0"/>
              <a:t>and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  <a:p>
            <a:pPr lvl="2"/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  =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False = 0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5447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“Value” of Boolean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Other data types can also be seen as </a:t>
            </a:r>
            <a:br>
              <a:rPr lang="en-US" dirty="0" smtClean="0"/>
            </a:br>
            <a:r>
              <a:rPr lang="en-US" dirty="0" smtClean="0"/>
              <a:t>“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dirty="0" smtClean="0"/>
              <a:t>” or “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dirty="0" smtClean="0"/>
              <a:t>” in Python</a:t>
            </a:r>
          </a:p>
          <a:p>
            <a:pPr lvl="3"/>
            <a:endParaRPr lang="en-US" dirty="0"/>
          </a:p>
          <a:p>
            <a:r>
              <a:rPr lang="en-US" dirty="0" smtClean="0"/>
              <a:t>Anything empty or zero is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""</a:t>
            </a:r>
            <a:r>
              <a:rPr lang="en-US" dirty="0" smtClean="0"/>
              <a:t> (empty string),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0.0</a:t>
            </a:r>
          </a:p>
          <a:p>
            <a:r>
              <a:rPr lang="en-US" dirty="0" smtClean="0"/>
              <a:t>Everything else is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81.3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77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-5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"zero"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0.01</a:t>
            </a:r>
          </a:p>
          <a:p>
            <a:pPr lvl="1"/>
            <a:r>
              <a:rPr lang="en-US" dirty="0" smtClean="0"/>
              <a:t>Even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"0"</a:t>
            </a:r>
            <a:r>
              <a:rPr lang="en-US" dirty="0" smtClean="0"/>
              <a:t> evaluates to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5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Operation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SzPct val="110000"/>
              <a:buNone/>
            </a:pPr>
            <a:r>
              <a:rPr lang="en-US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10</a:t>
            </a:r>
          </a:p>
          <a:p>
            <a:pPr marL="0" indent="0">
              <a:lnSpc>
                <a:spcPct val="80000"/>
              </a:lnSpc>
              <a:buSzPct val="110000"/>
              <a:buNone/>
            </a:pPr>
            <a:r>
              <a:rPr lang="en-US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 = 20</a:t>
            </a:r>
          </a:p>
          <a:p>
            <a:pPr marL="0" indent="0">
              <a:lnSpc>
                <a:spcPct val="80000"/>
              </a:lnSpc>
              <a:buSzPct val="110000"/>
              <a:buNone/>
            </a:pPr>
            <a:r>
              <a:rPr lang="en-US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 = 30</a:t>
            </a:r>
          </a:p>
          <a:p>
            <a:pPr marL="0" indent="0">
              <a:lnSpc>
                <a:spcPct val="80000"/>
              </a:lnSpc>
              <a:buSzPct val="110000"/>
              <a:buNone/>
            </a:pPr>
            <a:endParaRPr lang="en-US" sz="28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80000"/>
              </a:lnSpc>
              <a:buSzPct val="110000"/>
              <a:buNone/>
            </a:pPr>
            <a:r>
              <a:rPr lang="en-US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bool1 = a == b</a:t>
            </a:r>
          </a:p>
          <a:p>
            <a:pPr marL="0" indent="0">
              <a:lnSpc>
                <a:spcPct val="80000"/>
              </a:lnSpc>
              <a:buSzPct val="110000"/>
              <a:buNone/>
            </a:pPr>
            <a:r>
              <a:rPr lang="en-US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bool2 = c &lt; b</a:t>
            </a:r>
          </a:p>
          <a:p>
            <a:pPr marL="0" indent="0">
              <a:lnSpc>
                <a:spcPct val="80000"/>
              </a:lnSpc>
              <a:buSzPct val="110000"/>
              <a:buNone/>
            </a:pPr>
            <a:r>
              <a:rPr lang="en-US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bool3 = c != a</a:t>
            </a:r>
          </a:p>
          <a:p>
            <a:pPr marL="0" indent="0">
              <a:lnSpc>
                <a:spcPct val="80000"/>
              </a:lnSpc>
              <a:buSzPct val="110000"/>
              <a:buNone/>
            </a:pPr>
            <a:endParaRPr lang="en-US" sz="28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80000"/>
              </a:lnSpc>
              <a:buSzPct val="110000"/>
              <a:buNone/>
            </a:pPr>
            <a:r>
              <a:rPr lang="en-US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print(bool1, bool2, bool3)</a:t>
            </a:r>
          </a:p>
          <a:p>
            <a:pPr marL="0" indent="0">
              <a:buNone/>
            </a:pP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28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4863800" y="1837061"/>
            <a:ext cx="4134465" cy="17666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  <a:buSzPct val="110000"/>
            </a:pPr>
            <a:r>
              <a:rPr lang="en-US" sz="3200" b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Prints:</a:t>
            </a:r>
          </a:p>
          <a:p>
            <a:pPr>
              <a:lnSpc>
                <a:spcPct val="80000"/>
              </a:lnSpc>
              <a:buSzPct val="110000"/>
            </a:pPr>
            <a:endParaRPr lang="en-US" sz="32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3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 </a:t>
            </a:r>
            <a:r>
              <a:rPr lang="en-US" sz="32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sz="3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True</a:t>
            </a:r>
            <a:endParaRPr lang="en-US" sz="32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32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0591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42" y="826364"/>
            <a:ext cx="9035716" cy="1143000"/>
          </a:xfrm>
        </p:spPr>
        <p:txBody>
          <a:bodyPr/>
          <a:lstStyle/>
          <a:p>
            <a:r>
              <a:rPr lang="en-US" dirty="0" smtClean="0"/>
              <a:t>More Comparison </a:t>
            </a:r>
            <a:r>
              <a:rPr lang="en-US" dirty="0"/>
              <a:t>Operation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506326" cy="4156799"/>
          </a:xfrm>
        </p:spPr>
        <p:txBody>
          <a:bodyPr/>
          <a:lstStyle/>
          <a:p>
            <a:pPr marL="0" indent="0">
              <a:lnSpc>
                <a:spcPct val="80000"/>
              </a:lnSpc>
              <a:buSzPct val="110000"/>
              <a:buNone/>
            </a:pPr>
            <a:r>
              <a:rPr lang="en-US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10</a:t>
            </a:r>
          </a:p>
          <a:p>
            <a:pPr marL="0" indent="0">
              <a:lnSpc>
                <a:spcPct val="80000"/>
              </a:lnSpc>
              <a:buSzPct val="110000"/>
              <a:buNone/>
            </a:pPr>
            <a:r>
              <a:rPr lang="en-US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 = 20</a:t>
            </a:r>
          </a:p>
          <a:p>
            <a:pPr marL="0" indent="0">
              <a:lnSpc>
                <a:spcPct val="80000"/>
              </a:lnSpc>
              <a:buSzPct val="110000"/>
              <a:buNone/>
            </a:pPr>
            <a:r>
              <a:rPr lang="en-US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 = 30</a:t>
            </a:r>
          </a:p>
          <a:p>
            <a:pPr marL="0" indent="0">
              <a:lnSpc>
                <a:spcPct val="80000"/>
              </a:lnSpc>
              <a:buSzPct val="110000"/>
              <a:buNone/>
            </a:pPr>
            <a:endParaRPr lang="en-US" sz="28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80000"/>
              </a:lnSpc>
              <a:buSzPct val="110000"/>
              <a:buNone/>
            </a:pPr>
            <a:r>
              <a:rPr lang="en-US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bool1 = </a:t>
            </a:r>
            <a:r>
              <a:rPr lang="en-US" sz="2800" b="1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8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(a == a</a:t>
            </a:r>
            <a:r>
              <a:rPr lang="en-US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lnSpc>
                <a:spcPct val="80000"/>
              </a:lnSpc>
              <a:buSzPct val="110000"/>
              <a:buNone/>
            </a:pPr>
            <a:r>
              <a:rPr lang="en-US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bool2 = </a:t>
            </a:r>
            <a:r>
              <a:rPr lang="en-US" sz="28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</a:t>
            </a:r>
            <a:r>
              <a:rPr lang="en-US" sz="28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== </a:t>
            </a:r>
            <a:r>
              <a:rPr lang="en-US" sz="28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</a:t>
            </a:r>
            <a:r>
              <a:rPr lang="en-US" sz="28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&gt;= 10</a:t>
            </a:r>
            <a:endParaRPr lang="en-US" sz="28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80000"/>
              </a:lnSpc>
              <a:buSzPct val="110000"/>
              <a:buNone/>
            </a:pPr>
            <a:r>
              <a:rPr lang="en-US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bool3 = (</a:t>
            </a:r>
            <a:r>
              <a:rPr lang="en-US" sz="28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== a) + (b == b) + (c == c</a:t>
            </a:r>
            <a:r>
              <a:rPr lang="en-US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lnSpc>
                <a:spcPct val="80000"/>
              </a:lnSpc>
              <a:buSzPct val="110000"/>
              <a:buNone/>
            </a:pPr>
            <a:endParaRPr lang="en-US" sz="28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80000"/>
              </a:lnSpc>
              <a:buSzPct val="110000"/>
              <a:buNone/>
            </a:pPr>
            <a:r>
              <a:rPr lang="en-US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print(bool1, bool2, bool3)</a:t>
            </a:r>
            <a:endParaRPr lang="en-US" sz="2800" b="1" dirty="0"/>
          </a:p>
          <a:p>
            <a:endParaRPr lang="en-US" sz="2800" b="1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29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863800" y="1837061"/>
            <a:ext cx="2159566" cy="17666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  <a:buSzPct val="110000"/>
            </a:pPr>
            <a:r>
              <a:rPr lang="en-US" sz="3200" b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Prints:</a:t>
            </a:r>
          </a:p>
          <a:p>
            <a:pPr>
              <a:lnSpc>
                <a:spcPct val="80000"/>
              </a:lnSpc>
              <a:buSzPct val="110000"/>
            </a:pPr>
            <a:endParaRPr lang="en-US" sz="32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3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 </a:t>
            </a:r>
            <a:r>
              <a:rPr lang="en-US" sz="3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 3</a:t>
            </a:r>
            <a:endParaRPr lang="en-US" sz="32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32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4683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Any Questions from Last Time?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12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Logical Operators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78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three logical operators: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not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 smtClean="0"/>
          </a:p>
          <a:p>
            <a:r>
              <a:rPr lang="en-US" dirty="0" smtClean="0"/>
              <a:t>They allow </a:t>
            </a:r>
            <a:r>
              <a:rPr lang="en-US" dirty="0"/>
              <a:t>us to build more complex Boolean </a:t>
            </a:r>
            <a:r>
              <a:rPr lang="en-US" dirty="0" smtClean="0"/>
              <a:t>expressions	</a:t>
            </a:r>
          </a:p>
          <a:p>
            <a:pPr lvl="1"/>
            <a:r>
              <a:rPr lang="en-US" sz="3200" dirty="0" smtClean="0"/>
              <a:t>By combining simpler Boolean expressions </a:t>
            </a:r>
            <a:endParaRPr lang="en-US" sz="3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4951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Operators –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evaluate this expression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bool1 = a and b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32</a:t>
            </a:fld>
            <a:endParaRPr lang="en-US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4230411"/>
              </p:ext>
            </p:extLst>
          </p:nvPr>
        </p:nvGraphicFramePr>
        <p:xfrm>
          <a:off x="699485" y="3190458"/>
          <a:ext cx="6096000" cy="19812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Value of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Value of</a:t>
                      </a:r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b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Value of</a:t>
                      </a:r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bool1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2902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Operators –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evaluate this expression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bool1 = a and b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33</a:t>
            </a:fld>
            <a:endParaRPr lang="en-US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111007"/>
              </p:ext>
            </p:extLst>
          </p:nvPr>
        </p:nvGraphicFramePr>
        <p:xfrm>
          <a:off x="699485" y="3190458"/>
          <a:ext cx="6096000" cy="19812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Value of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Value of</a:t>
                      </a:r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b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Value of</a:t>
                      </a:r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bool1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4807120" y="3615186"/>
            <a:ext cx="1239252" cy="3234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807120" y="4015236"/>
            <a:ext cx="1239252" cy="3234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807120" y="4410526"/>
            <a:ext cx="1239252" cy="3234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807120" y="4814919"/>
            <a:ext cx="1239252" cy="3234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174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Operators –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10074" cy="4156799"/>
          </a:xfrm>
        </p:spPr>
        <p:txBody>
          <a:bodyPr/>
          <a:lstStyle/>
          <a:p>
            <a:r>
              <a:rPr lang="en-US" dirty="0" smtClean="0"/>
              <a:t>Let’s evaluate this expression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bool1 = a and b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z="2800" dirty="0" smtClean="0"/>
              <a:t>For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and b</a:t>
            </a:r>
            <a:r>
              <a:rPr lang="en-US" sz="2800" dirty="0" smtClean="0"/>
              <a:t> to be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2800" dirty="0" smtClean="0"/>
              <a:t>, both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800" dirty="0" smtClean="0"/>
              <a:t> and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800" dirty="0" smtClean="0"/>
              <a:t> must be true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34</a:t>
            </a:fld>
            <a:endParaRPr lang="en-US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8629680"/>
              </p:ext>
            </p:extLst>
          </p:nvPr>
        </p:nvGraphicFramePr>
        <p:xfrm>
          <a:off x="699485" y="3190458"/>
          <a:ext cx="6096000" cy="19812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Value of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Value of</a:t>
                      </a:r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b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Value of</a:t>
                      </a:r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bool1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9037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Logical Operators –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ways to write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and </a:t>
            </a:r>
            <a:r>
              <a:rPr lang="en-US" dirty="0" smtClean="0"/>
              <a:t>expressions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dirty="0" smtClean="0"/>
              <a:t>Explicitly use the keyword:</a:t>
            </a:r>
          </a:p>
          <a:p>
            <a:pPr marL="857250" lvl="2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 &gt; 2 and 2 &gt; 1</a:t>
            </a:r>
          </a:p>
          <a:p>
            <a:pPr marL="971550" lvl="1" indent="-514350">
              <a:buFont typeface="+mj-lt"/>
              <a:buAutoNum type="arabicPeriod"/>
            </a:pPr>
            <a:endParaRPr lang="en-US" sz="3200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sz="3200" dirty="0" smtClean="0"/>
              <a:t>String them together, like in math:</a:t>
            </a:r>
          </a:p>
          <a:p>
            <a:pPr marL="857250" lvl="2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&gt; y &gt; z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31875" lvl="1"/>
            <a:r>
              <a:rPr lang="en-US" dirty="0" smtClean="0"/>
              <a:t>Evaluates to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&gt; y and y &gt; z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4381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42" y="826364"/>
            <a:ext cx="9035716" cy="1143000"/>
          </a:xfrm>
        </p:spPr>
        <p:txBody>
          <a:bodyPr/>
          <a:lstStyle/>
          <a:p>
            <a:r>
              <a:rPr lang="en-US" dirty="0"/>
              <a:t>Examples of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SzPct val="110000"/>
              <a:buNone/>
            </a:pPr>
            <a:r>
              <a:rPr lang="pt-BR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10</a:t>
            </a:r>
          </a:p>
          <a:p>
            <a:pPr marL="0" indent="0">
              <a:lnSpc>
                <a:spcPct val="80000"/>
              </a:lnSpc>
              <a:buSzPct val="110000"/>
              <a:buNone/>
            </a:pPr>
            <a:r>
              <a:rPr lang="pt-BR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 = 20</a:t>
            </a:r>
          </a:p>
          <a:p>
            <a:pPr marL="0" indent="0">
              <a:lnSpc>
                <a:spcPct val="80000"/>
              </a:lnSpc>
              <a:buSzPct val="110000"/>
              <a:buNone/>
            </a:pPr>
            <a:r>
              <a:rPr lang="pt-BR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 = 30</a:t>
            </a:r>
          </a:p>
          <a:p>
            <a:pPr marL="0" indent="0">
              <a:lnSpc>
                <a:spcPct val="80000"/>
              </a:lnSpc>
              <a:buSzPct val="110000"/>
              <a:buNone/>
            </a:pPr>
            <a:endParaRPr lang="pt-BR" sz="28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80000"/>
              </a:lnSpc>
              <a:buSzPct val="110000"/>
              <a:buNone/>
            </a:pPr>
            <a:r>
              <a:rPr lang="pt-BR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ex1 = </a:t>
            </a:r>
            <a:r>
              <a:rPr lang="pt-BR" sz="28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&lt; b &lt; c</a:t>
            </a:r>
            <a:endParaRPr lang="pt-BR" sz="28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80000"/>
              </a:lnSpc>
              <a:buSzPct val="110000"/>
              <a:buNone/>
            </a:pPr>
            <a:r>
              <a:rPr lang="pt-BR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ex2 = </a:t>
            </a:r>
            <a:r>
              <a:rPr lang="pt-BR" sz="28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&lt; b </a:t>
            </a:r>
            <a:r>
              <a:rPr lang="pt-BR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 </a:t>
            </a:r>
            <a:r>
              <a:rPr lang="pt-BR" sz="28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 &lt; c</a:t>
            </a:r>
            <a:endParaRPr lang="pt-BR" sz="28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80000"/>
              </a:lnSpc>
              <a:buSzPct val="110000"/>
              <a:buNone/>
            </a:pPr>
            <a:r>
              <a:rPr lang="pt-BR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ex3 = </a:t>
            </a:r>
            <a:r>
              <a:rPr lang="pt-BR" sz="28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+ b == c </a:t>
            </a:r>
            <a:r>
              <a:rPr lang="pt-BR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 </a:t>
            </a:r>
            <a:r>
              <a:rPr lang="pt-BR" sz="28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 – 10 == a </a:t>
            </a:r>
          </a:p>
          <a:p>
            <a:pPr marL="0" indent="0">
              <a:lnSpc>
                <a:spcPct val="80000"/>
              </a:lnSpc>
              <a:buSzPct val="110000"/>
              <a:buNone/>
            </a:pPr>
            <a:r>
              <a:rPr lang="pt-BR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8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and c / 3 == a</a:t>
            </a:r>
            <a:endParaRPr lang="pt-BR" sz="28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80000"/>
              </a:lnSpc>
              <a:buSzPct val="110000"/>
              <a:buNone/>
            </a:pPr>
            <a:endParaRPr lang="pt-BR" sz="28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80000"/>
              </a:lnSpc>
              <a:buSzPct val="110000"/>
              <a:buNone/>
            </a:pPr>
            <a:r>
              <a:rPr lang="pt-BR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 (ex1, ex2, ex3)</a:t>
            </a:r>
          </a:p>
          <a:p>
            <a:endParaRPr lang="en-US" sz="2800" b="1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36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4659266" y="1788934"/>
            <a:ext cx="3640740" cy="17666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  <a:buSzPct val="110000"/>
            </a:pPr>
            <a:r>
              <a:rPr lang="en-US" sz="3200" b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Prints:</a:t>
            </a:r>
          </a:p>
          <a:p>
            <a:pPr>
              <a:lnSpc>
                <a:spcPct val="80000"/>
              </a:lnSpc>
              <a:buSzPct val="110000"/>
            </a:pPr>
            <a:endParaRPr lang="en-US" sz="32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3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 </a:t>
            </a:r>
            <a:r>
              <a:rPr lang="en-US" sz="32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3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endParaRPr lang="en-US" sz="32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32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4967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42" y="826364"/>
            <a:ext cx="9035716" cy="1143000"/>
          </a:xfrm>
        </p:spPr>
        <p:txBody>
          <a:bodyPr/>
          <a:lstStyle/>
          <a:p>
            <a:r>
              <a:rPr lang="en-US" dirty="0" smtClean="0"/>
              <a:t>More Examples </a:t>
            </a:r>
            <a:r>
              <a:rPr lang="en-US" dirty="0"/>
              <a:t>of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SzPct val="110000"/>
              <a:buNone/>
            </a:pPr>
            <a:r>
              <a:rPr lang="en-US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10</a:t>
            </a:r>
          </a:p>
          <a:p>
            <a:pPr marL="0" indent="0">
              <a:lnSpc>
                <a:spcPct val="80000"/>
              </a:lnSpc>
              <a:buSzPct val="110000"/>
              <a:buNone/>
            </a:pPr>
            <a:r>
              <a:rPr lang="en-US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 = 20</a:t>
            </a:r>
          </a:p>
          <a:p>
            <a:pPr marL="0" indent="0">
              <a:lnSpc>
                <a:spcPct val="80000"/>
              </a:lnSpc>
              <a:buSzPct val="110000"/>
              <a:buNone/>
            </a:pPr>
            <a:r>
              <a:rPr lang="en-US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 = 30</a:t>
            </a:r>
          </a:p>
          <a:p>
            <a:pPr marL="0" indent="0">
              <a:lnSpc>
                <a:spcPct val="80000"/>
              </a:lnSpc>
              <a:buSzPct val="110000"/>
              <a:buNone/>
            </a:pPr>
            <a:endParaRPr lang="en-US" sz="28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80000"/>
              </a:lnSpc>
              <a:buSzPct val="110000"/>
              <a:buNone/>
            </a:pPr>
            <a:r>
              <a:rPr lang="en-US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bool1 = </a:t>
            </a:r>
            <a:r>
              <a:rPr lang="en-US" sz="28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&gt; b &gt; c</a:t>
            </a:r>
            <a:endParaRPr lang="en-US" sz="28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80000"/>
              </a:lnSpc>
              <a:buSzPct val="110000"/>
              <a:buNone/>
            </a:pPr>
            <a:r>
              <a:rPr lang="en-US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bool2 = </a:t>
            </a:r>
            <a:r>
              <a:rPr lang="en-US" sz="28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== b &gt; c</a:t>
            </a:r>
            <a:endParaRPr lang="en-US" sz="28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80000"/>
              </a:lnSpc>
              <a:buSzPct val="110000"/>
              <a:buNone/>
            </a:pPr>
            <a:r>
              <a:rPr lang="en-US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bool3 = </a:t>
            </a:r>
            <a:r>
              <a:rPr lang="en-US" sz="28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&lt; b &lt; c</a:t>
            </a:r>
            <a:endParaRPr lang="en-US" sz="28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80000"/>
              </a:lnSpc>
              <a:buSzPct val="110000"/>
              <a:buNone/>
            </a:pPr>
            <a:endParaRPr lang="en-US" sz="28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80000"/>
              </a:lnSpc>
              <a:buSzPct val="110000"/>
              <a:buNone/>
            </a:pPr>
            <a:r>
              <a:rPr lang="en-US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print(bool1, bool2, bool3)</a:t>
            </a:r>
          </a:p>
          <a:p>
            <a:pPr marL="0" indent="0">
              <a:lnSpc>
                <a:spcPct val="80000"/>
              </a:lnSpc>
              <a:buSzPct val="110000"/>
              <a:buNone/>
            </a:pPr>
            <a:endParaRPr lang="en-US" sz="28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800" b="1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37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659266" y="1788934"/>
            <a:ext cx="4134465" cy="17666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  <a:buSzPct val="110000"/>
            </a:pPr>
            <a:r>
              <a:rPr lang="en-US" sz="3200" b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Prints:</a:t>
            </a:r>
          </a:p>
          <a:p>
            <a:pPr>
              <a:lnSpc>
                <a:spcPct val="80000"/>
              </a:lnSpc>
              <a:buSzPct val="110000"/>
            </a:pPr>
            <a:endParaRPr lang="en-US" sz="32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3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 </a:t>
            </a:r>
            <a:r>
              <a:rPr lang="en-US" sz="32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sz="3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True</a:t>
            </a:r>
            <a:endParaRPr lang="en-US" sz="32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32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8547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Operators –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evaluate this expression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bool2 = a or b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38</a:t>
            </a:fld>
            <a:endParaRPr lang="en-US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7720452"/>
              </p:ext>
            </p:extLst>
          </p:nvPr>
        </p:nvGraphicFramePr>
        <p:xfrm>
          <a:off x="699485" y="3190458"/>
          <a:ext cx="6096000" cy="19812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Value of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Value of</a:t>
                      </a:r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b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Value of</a:t>
                      </a:r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bool2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993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Operators –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evaluate this expression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bool2 = a or b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39</a:t>
            </a:fld>
            <a:endParaRPr lang="en-US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2005240"/>
              </p:ext>
            </p:extLst>
          </p:nvPr>
        </p:nvGraphicFramePr>
        <p:xfrm>
          <a:off x="699485" y="3190458"/>
          <a:ext cx="6096000" cy="19812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Value of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Value of</a:t>
                      </a:r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b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Value of</a:t>
                      </a:r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bool2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4807120" y="3615186"/>
            <a:ext cx="1239252" cy="3234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807120" y="4015236"/>
            <a:ext cx="1239252" cy="3234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807120" y="4410526"/>
            <a:ext cx="1239252" cy="3234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807120" y="4814919"/>
            <a:ext cx="1239252" cy="3234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616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learn a bit about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r>
              <a:rPr lang="en-US" dirty="0" smtClean="0"/>
              <a:t>To learn more of Python’s operators</a:t>
            </a:r>
          </a:p>
          <a:p>
            <a:pPr lvl="1"/>
            <a:r>
              <a:rPr lang="en-US" dirty="0" smtClean="0"/>
              <a:t>Comparison operators</a:t>
            </a:r>
          </a:p>
          <a:p>
            <a:pPr lvl="1"/>
            <a:r>
              <a:rPr lang="en-US" dirty="0" smtClean="0"/>
              <a:t>Logical operators</a:t>
            </a:r>
          </a:p>
          <a:p>
            <a:r>
              <a:rPr lang="en-US" dirty="0" smtClean="0"/>
              <a:t>To practice using these new operators</a:t>
            </a:r>
          </a:p>
          <a:p>
            <a:r>
              <a:rPr lang="en-US" dirty="0" smtClean="0"/>
              <a:t>To become more familiar with using </a:t>
            </a:r>
            <a:br>
              <a:rPr lang="en-US" dirty="0" smtClean="0"/>
            </a:br>
            <a:r>
              <a:rPr lang="en-US" dirty="0" smtClean="0"/>
              <a:t>Boolean variables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7274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Operators –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evaluate this expression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bool2 = a or b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z="2800" dirty="0" smtClean="0"/>
              <a:t>For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or b</a:t>
            </a:r>
            <a:r>
              <a:rPr lang="en-US" sz="2800" dirty="0" smtClean="0"/>
              <a:t> to be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2800" dirty="0" smtClean="0"/>
              <a:t>, either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800" dirty="0" smtClean="0"/>
              <a:t> or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800" dirty="0" smtClean="0"/>
              <a:t> must be true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40</a:t>
            </a:fld>
            <a:endParaRPr lang="en-US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3096177"/>
              </p:ext>
            </p:extLst>
          </p:nvPr>
        </p:nvGraphicFramePr>
        <p:xfrm>
          <a:off x="699485" y="3190458"/>
          <a:ext cx="6096000" cy="19812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Value of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Value of</a:t>
                      </a:r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b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Value of</a:t>
                      </a:r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bool2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6298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42" y="826364"/>
            <a:ext cx="9035716" cy="1143000"/>
          </a:xfrm>
        </p:spPr>
        <p:txBody>
          <a:bodyPr/>
          <a:lstStyle/>
          <a:p>
            <a:r>
              <a:rPr lang="en-US" dirty="0"/>
              <a:t>Examples of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482263" cy="4156799"/>
          </a:xfrm>
        </p:spPr>
        <p:txBody>
          <a:bodyPr/>
          <a:lstStyle/>
          <a:p>
            <a:pPr marL="0" indent="0">
              <a:lnSpc>
                <a:spcPct val="80000"/>
              </a:lnSpc>
              <a:buSzPct val="110000"/>
              <a:buNone/>
            </a:pPr>
            <a:r>
              <a:rPr lang="pt-BR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10</a:t>
            </a:r>
          </a:p>
          <a:p>
            <a:pPr marL="0" indent="0">
              <a:lnSpc>
                <a:spcPct val="80000"/>
              </a:lnSpc>
              <a:buSzPct val="110000"/>
              <a:buNone/>
            </a:pPr>
            <a:r>
              <a:rPr lang="pt-BR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 = 20</a:t>
            </a:r>
          </a:p>
          <a:p>
            <a:pPr marL="0" indent="0">
              <a:lnSpc>
                <a:spcPct val="80000"/>
              </a:lnSpc>
              <a:buSzPct val="110000"/>
              <a:buNone/>
            </a:pPr>
            <a:r>
              <a:rPr lang="pt-BR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 = 30</a:t>
            </a:r>
          </a:p>
          <a:p>
            <a:pPr marL="0" indent="0">
              <a:lnSpc>
                <a:spcPct val="80000"/>
              </a:lnSpc>
              <a:buSzPct val="110000"/>
              <a:buNone/>
            </a:pPr>
            <a:endParaRPr lang="pt-BR" sz="28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80000"/>
              </a:lnSpc>
              <a:buSzPct val="110000"/>
              <a:buNone/>
            </a:pPr>
            <a:r>
              <a:rPr lang="pt-BR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ex1 = </a:t>
            </a:r>
            <a:r>
              <a:rPr lang="pt-BR" sz="28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&gt; b </a:t>
            </a:r>
            <a:r>
              <a:rPr lang="pt-BR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 </a:t>
            </a:r>
            <a:r>
              <a:rPr lang="pt-BR" sz="28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 &lt; b</a:t>
            </a:r>
            <a:endParaRPr lang="pt-BR" sz="28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80000"/>
              </a:lnSpc>
              <a:buSzPct val="110000"/>
              <a:buNone/>
            </a:pPr>
            <a:r>
              <a:rPr lang="pt-BR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ex2 = </a:t>
            </a:r>
            <a:r>
              <a:rPr lang="pt-BR" sz="28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+ b &lt;= c + 1 </a:t>
            </a:r>
            <a:r>
              <a:rPr lang="pt-BR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 </a:t>
            </a:r>
            <a:r>
              <a:rPr lang="pt-BR" sz="28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 &gt; c</a:t>
            </a:r>
            <a:endParaRPr lang="pt-BR" sz="28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80000"/>
              </a:lnSpc>
              <a:buSzPct val="110000"/>
              <a:buNone/>
            </a:pPr>
            <a:r>
              <a:rPr lang="pt-BR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ex3 = </a:t>
            </a:r>
            <a:r>
              <a:rPr lang="pt-BR" sz="28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== c </a:t>
            </a:r>
            <a:r>
              <a:rPr lang="pt-BR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 </a:t>
            </a:r>
            <a:r>
              <a:rPr lang="pt-BR" sz="28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 + 10 &lt;= a </a:t>
            </a:r>
            <a:r>
              <a:rPr lang="pt-BR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 </a:t>
            </a:r>
            <a:r>
              <a:rPr lang="pt-BR" sz="28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c/3 == a</a:t>
            </a:r>
            <a:endParaRPr lang="pt-BR" sz="28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80000"/>
              </a:lnSpc>
              <a:buSzPct val="110000"/>
              <a:buNone/>
            </a:pPr>
            <a:endParaRPr lang="pt-BR" sz="28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80000"/>
              </a:lnSpc>
              <a:buSzPct val="110000"/>
              <a:buNone/>
            </a:pPr>
            <a:r>
              <a:rPr lang="pt-BR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 (ex1, ex2, ex3)</a:t>
            </a:r>
          </a:p>
          <a:p>
            <a:endParaRPr lang="en-US" sz="2800" b="1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41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695361" y="1776902"/>
            <a:ext cx="3887603" cy="17666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  <a:buSzPct val="110000"/>
            </a:pPr>
            <a:r>
              <a:rPr lang="en-US" sz="3200" b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Prints:</a:t>
            </a:r>
          </a:p>
          <a:p>
            <a:pPr>
              <a:lnSpc>
                <a:spcPct val="80000"/>
              </a:lnSpc>
              <a:buSzPct val="110000"/>
            </a:pPr>
            <a:endParaRPr lang="en-US" sz="32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3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 True True</a:t>
            </a:r>
            <a:endParaRPr lang="en-US" sz="32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32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3575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Usage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530389" cy="4156799"/>
          </a:xfrm>
        </p:spPr>
        <p:txBody>
          <a:bodyPr/>
          <a:lstStyle/>
          <a:p>
            <a:r>
              <a:rPr lang="en-US" dirty="0" smtClean="0"/>
              <a:t>Here’s an easy way to remember how the</a:t>
            </a:r>
            <a:br>
              <a:rPr lang="en-US" dirty="0" smtClean="0"/>
            </a:b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dirty="0" smtClean="0"/>
              <a:t> </a:t>
            </a:r>
            <a:r>
              <a:rPr lang="en-US" dirty="0" err="1" smtClean="0"/>
              <a:t>and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  <a:r>
              <a:rPr lang="en-US" dirty="0" smtClean="0"/>
              <a:t> logical operators work</a:t>
            </a:r>
          </a:p>
          <a:p>
            <a:pPr lvl="3"/>
            <a:endParaRPr lang="en-US" dirty="0"/>
          </a:p>
          <a:p>
            <a:r>
              <a:rPr lang="en-US" dirty="0" smtClean="0"/>
              <a:t>In order to pass the class, you must have: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(grade &gt;= 70) </a:t>
            </a:r>
            <a:r>
              <a:rPr lang="en-US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(cheating == False)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For the grade to count for CMSC majors: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ltrGrade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"A" </a:t>
            </a:r>
            <a:r>
              <a:rPr lang="en-US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ltrGrade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"B"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5212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Operators –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not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518358" cy="4156799"/>
          </a:xfrm>
        </p:spPr>
        <p:txBody>
          <a:bodyPr/>
          <a:lstStyle/>
          <a:p>
            <a:r>
              <a:rPr lang="en-US" dirty="0" smtClean="0"/>
              <a:t>Let’s evaluate this expression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bool3 = not a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>
              <a:tabLst>
                <a:tab pos="1828800" algn="l"/>
              </a:tabLst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not a </a:t>
            </a:r>
            <a:r>
              <a:rPr lang="en-US" dirty="0" smtClean="0"/>
              <a:t>calculates the Boolean value of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dirty="0" smtClean="0"/>
              <a:t> and</a:t>
            </a:r>
            <a:br>
              <a:rPr lang="en-US" dirty="0" smtClean="0"/>
            </a:br>
            <a:r>
              <a:rPr lang="en-US" dirty="0" smtClean="0"/>
              <a:t>	returns the opposite of that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43</a:t>
            </a:fld>
            <a:endParaRPr lang="en-US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9487624"/>
              </p:ext>
            </p:extLst>
          </p:nvPr>
        </p:nvGraphicFramePr>
        <p:xfrm>
          <a:off x="699485" y="3190458"/>
          <a:ext cx="4064000" cy="118872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Value of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Value of</a:t>
                      </a:r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bool3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4784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put multiple operators together!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bool4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a and (b or c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dirty="0" smtClean="0"/>
          </a:p>
          <a:p>
            <a:r>
              <a:rPr lang="en-US" dirty="0" smtClean="0"/>
              <a:t>What does Python do first?</a:t>
            </a:r>
          </a:p>
          <a:p>
            <a:pPr lvl="1"/>
            <a:r>
              <a:rPr lang="en-US" dirty="0" smtClean="0"/>
              <a:t>Computes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(b or c)</a:t>
            </a:r>
          </a:p>
          <a:p>
            <a:pPr lvl="1"/>
            <a:r>
              <a:rPr lang="en-US" dirty="0" smtClean="0"/>
              <a:t>Computes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 and </a:t>
            </a:r>
            <a:r>
              <a:rPr lang="en-US" dirty="0" smtClean="0"/>
              <a:t>the result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9038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 Expression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bool4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a 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(b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or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45</a:t>
            </a:fld>
            <a:endParaRPr lang="en-US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7547825"/>
              </p:ext>
            </p:extLst>
          </p:nvPr>
        </p:nvGraphicFramePr>
        <p:xfrm>
          <a:off x="747888" y="2877895"/>
          <a:ext cx="7648224" cy="329184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912056"/>
                <a:gridCol w="1912056"/>
                <a:gridCol w="1912056"/>
                <a:gridCol w="1912056"/>
              </a:tblGrid>
              <a:tr h="319852"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r>
                        <a:rPr lang="en-US" baseline="0" dirty="0" smtClean="0"/>
                        <a:t> of </a:t>
                      </a:r>
                      <a:r>
                        <a:rPr lang="en-US" b="1" baseline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r>
                        <a:rPr lang="en-US" baseline="0" dirty="0" smtClean="0"/>
                        <a:t> of </a:t>
                      </a:r>
                      <a:r>
                        <a:rPr lang="en-US" baseline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r>
                        <a:rPr lang="en-US" baseline="0" dirty="0" smtClean="0"/>
                        <a:t> of </a:t>
                      </a:r>
                      <a:r>
                        <a:rPr lang="en-US" baseline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 of 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bool4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9852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9852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9852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9852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9852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9852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9852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9852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6515604" y="3355783"/>
            <a:ext cx="1239252" cy="16170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515604" y="3719595"/>
            <a:ext cx="1239252" cy="16170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515604" y="4083407"/>
            <a:ext cx="1239252" cy="16170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515604" y="4435187"/>
            <a:ext cx="1239252" cy="16170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515604" y="4811031"/>
            <a:ext cx="1239252" cy="16170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515604" y="5174843"/>
            <a:ext cx="1239252" cy="16170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515604" y="5538655"/>
            <a:ext cx="1239252" cy="16170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515604" y="5902468"/>
            <a:ext cx="1239252" cy="16170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248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 Expression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bool4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a 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(b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or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46</a:t>
            </a:fld>
            <a:endParaRPr lang="en-US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8733811"/>
              </p:ext>
            </p:extLst>
          </p:nvPr>
        </p:nvGraphicFramePr>
        <p:xfrm>
          <a:off x="747888" y="2877895"/>
          <a:ext cx="7648224" cy="329184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912056"/>
                <a:gridCol w="1912056"/>
                <a:gridCol w="1912056"/>
                <a:gridCol w="1912056"/>
              </a:tblGrid>
              <a:tr h="319852"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r>
                        <a:rPr lang="en-US" baseline="0" dirty="0" smtClean="0"/>
                        <a:t> of </a:t>
                      </a:r>
                      <a:r>
                        <a:rPr lang="en-US" b="1" baseline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r>
                        <a:rPr lang="en-US" baseline="0" dirty="0" smtClean="0"/>
                        <a:t> of </a:t>
                      </a:r>
                      <a:r>
                        <a:rPr lang="en-US" baseline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r>
                        <a:rPr lang="en-US" baseline="0" dirty="0" smtClean="0"/>
                        <a:t> of </a:t>
                      </a:r>
                      <a:r>
                        <a:rPr lang="en-US" baseline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 of 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bool4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9852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9852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9852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9852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9852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9852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9852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9852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2198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Truth Table Layout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Truth tables follow a pattern for their values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47</a:t>
            </a:fld>
            <a:endParaRPr lang="en-US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9262358"/>
              </p:ext>
            </p:extLst>
          </p:nvPr>
        </p:nvGraphicFramePr>
        <p:xfrm>
          <a:off x="747888" y="2877895"/>
          <a:ext cx="7648224" cy="329184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912056"/>
                <a:gridCol w="1912056"/>
                <a:gridCol w="1912056"/>
                <a:gridCol w="1912056"/>
              </a:tblGrid>
              <a:tr h="319852">
                <a:tc>
                  <a:txBody>
                    <a:bodyPr/>
                    <a:lstStyle/>
                    <a:p>
                      <a:r>
                        <a:rPr lang="en-US" dirty="0" smtClean="0"/>
                        <a:t>Value 1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 2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r>
                        <a:rPr lang="en-US" baseline="0" dirty="0" smtClean="0"/>
                        <a:t> 3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  <a:latin typeface="+mj-lt"/>
                          <a:cs typeface="Courier New" panose="02070309020205020404" pitchFamily="49" charset="0"/>
                        </a:rPr>
                        <a:t>Answer</a:t>
                      </a:r>
                      <a:endParaRPr lang="en-US" dirty="0">
                        <a:solidFill>
                          <a:schemeClr val="bg1"/>
                        </a:solidFill>
                        <a:latin typeface="+mj-lt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9852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9852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9852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9852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9852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9852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9852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9852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790000" y="3296653"/>
            <a:ext cx="834262" cy="1359568"/>
          </a:xfrm>
          <a:prstGeom prst="rect">
            <a:avLst/>
          </a:prstGeom>
          <a:solidFill>
            <a:srgbClr val="0070C0">
              <a:alpha val="21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89999" y="4766595"/>
            <a:ext cx="834263" cy="1359568"/>
          </a:xfrm>
          <a:prstGeom prst="rect">
            <a:avLst/>
          </a:prstGeom>
          <a:solidFill>
            <a:srgbClr val="C00000">
              <a:alpha val="21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699011" y="3275598"/>
            <a:ext cx="826242" cy="679784"/>
          </a:xfrm>
          <a:prstGeom prst="rect">
            <a:avLst/>
          </a:prstGeom>
          <a:solidFill>
            <a:srgbClr val="0070C0">
              <a:alpha val="21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699011" y="4024565"/>
            <a:ext cx="826242" cy="631656"/>
          </a:xfrm>
          <a:prstGeom prst="rect">
            <a:avLst/>
          </a:prstGeom>
          <a:solidFill>
            <a:srgbClr val="C00000">
              <a:alpha val="21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699011" y="4766595"/>
            <a:ext cx="826242" cy="679784"/>
          </a:xfrm>
          <a:prstGeom prst="rect">
            <a:avLst/>
          </a:prstGeom>
          <a:solidFill>
            <a:srgbClr val="0070C0">
              <a:alpha val="21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699011" y="5515562"/>
            <a:ext cx="826242" cy="631656"/>
          </a:xfrm>
          <a:prstGeom prst="rect">
            <a:avLst/>
          </a:prstGeom>
          <a:solidFill>
            <a:srgbClr val="C00000">
              <a:alpha val="21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603901" y="3267076"/>
            <a:ext cx="826242" cy="324350"/>
          </a:xfrm>
          <a:prstGeom prst="rect">
            <a:avLst/>
          </a:prstGeom>
          <a:solidFill>
            <a:srgbClr val="0070C0">
              <a:alpha val="21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603901" y="3640055"/>
            <a:ext cx="826242" cy="324350"/>
          </a:xfrm>
          <a:prstGeom prst="rect">
            <a:avLst/>
          </a:prstGeom>
          <a:solidFill>
            <a:srgbClr val="C00000">
              <a:alpha val="21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603901" y="3984706"/>
            <a:ext cx="826242" cy="324350"/>
          </a:xfrm>
          <a:prstGeom prst="rect">
            <a:avLst/>
          </a:prstGeom>
          <a:solidFill>
            <a:srgbClr val="0070C0">
              <a:alpha val="21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603901" y="4357685"/>
            <a:ext cx="826242" cy="324350"/>
          </a:xfrm>
          <a:prstGeom prst="rect">
            <a:avLst/>
          </a:prstGeom>
          <a:solidFill>
            <a:srgbClr val="C00000">
              <a:alpha val="21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603901" y="4733258"/>
            <a:ext cx="826242" cy="324350"/>
          </a:xfrm>
          <a:prstGeom prst="rect">
            <a:avLst/>
          </a:prstGeom>
          <a:solidFill>
            <a:srgbClr val="0070C0">
              <a:alpha val="21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603901" y="5106237"/>
            <a:ext cx="826242" cy="324350"/>
          </a:xfrm>
          <a:prstGeom prst="rect">
            <a:avLst/>
          </a:prstGeom>
          <a:solidFill>
            <a:srgbClr val="C00000">
              <a:alpha val="21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603901" y="5461169"/>
            <a:ext cx="826242" cy="324350"/>
          </a:xfrm>
          <a:prstGeom prst="rect">
            <a:avLst/>
          </a:prstGeom>
          <a:solidFill>
            <a:srgbClr val="0070C0">
              <a:alpha val="21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603901" y="5834148"/>
            <a:ext cx="826242" cy="324350"/>
          </a:xfrm>
          <a:prstGeom prst="rect">
            <a:avLst/>
          </a:prstGeom>
          <a:solidFill>
            <a:srgbClr val="C00000">
              <a:alpha val="21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394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“Short Circuit” Evaluation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32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 Circuit 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dirty="0"/>
              <a:t>” statements short circuit </a:t>
            </a:r>
            <a:r>
              <a:rPr lang="en-US" dirty="0" smtClean="0"/>
              <a:t>as soon as an expression </a:t>
            </a:r>
            <a:r>
              <a:rPr lang="en-US" dirty="0"/>
              <a:t>evaluates to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</a:p>
          <a:p>
            <a:endParaRPr lang="en-US" dirty="0" smtClean="0"/>
          </a:p>
          <a:p>
            <a:r>
              <a:rPr lang="en-US" dirty="0" smtClean="0"/>
              <a:t>“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  <a:r>
              <a:rPr lang="en-US" dirty="0"/>
              <a:t>” statements short circuit </a:t>
            </a:r>
            <a:r>
              <a:rPr lang="en-US" dirty="0" smtClean="0"/>
              <a:t>as soon as an expression </a:t>
            </a:r>
            <a:r>
              <a:rPr lang="en-US" dirty="0"/>
              <a:t>evaluates to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2858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Quick Note about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830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Circuiting –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Notice that in the expression:</a:t>
            </a:r>
          </a:p>
          <a:p>
            <a:pPr marL="457200" lvl="1" indent="0">
              <a:buNone/>
            </a:pP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bool1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a and (b or c)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If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 </a:t>
            </a:r>
            <a:r>
              <a:rPr lang="en-US" dirty="0"/>
              <a:t>is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The rest of the expression doesn’t </a:t>
            </a:r>
            <a:r>
              <a:rPr lang="en-US" dirty="0" smtClean="0"/>
              <a:t>matter</a:t>
            </a:r>
            <a:endParaRPr lang="en-US" dirty="0"/>
          </a:p>
          <a:p>
            <a:pPr lvl="3"/>
            <a:endParaRPr lang="en-US" dirty="0" smtClean="0"/>
          </a:p>
          <a:p>
            <a:r>
              <a:rPr lang="en-US" dirty="0" smtClean="0"/>
              <a:t>Python </a:t>
            </a:r>
            <a:r>
              <a:rPr lang="en-US" dirty="0"/>
              <a:t>will realize this, and if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a </a:t>
            </a:r>
            <a:r>
              <a:rPr lang="en-US" dirty="0"/>
              <a:t>is false won’t bother with the rest of the </a:t>
            </a:r>
            <a:r>
              <a:rPr lang="en-US" dirty="0" smtClean="0"/>
              <a:t>expression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7773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Circuiting –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Notice that in the expression:</a:t>
            </a:r>
          </a:p>
          <a:p>
            <a:pPr marL="457200" lvl="1" indent="0">
              <a:buNone/>
            </a:pP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bool1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a 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or (b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or c)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If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 </a:t>
            </a:r>
            <a:r>
              <a:rPr lang="en-US" dirty="0"/>
              <a:t>is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The rest of the expression doesn’t </a:t>
            </a:r>
            <a:r>
              <a:rPr lang="en-US" dirty="0" smtClean="0"/>
              <a:t>matter</a:t>
            </a:r>
            <a:endParaRPr lang="en-US" dirty="0"/>
          </a:p>
          <a:p>
            <a:pPr lvl="3"/>
            <a:endParaRPr lang="en-US" dirty="0" smtClean="0"/>
          </a:p>
          <a:p>
            <a:r>
              <a:rPr lang="en-US" dirty="0" smtClean="0"/>
              <a:t>Python </a:t>
            </a:r>
            <a:r>
              <a:rPr lang="en-US" dirty="0"/>
              <a:t>will realize this, and if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a </a:t>
            </a:r>
            <a:r>
              <a:rPr lang="en-US" dirty="0"/>
              <a:t>is </a:t>
            </a:r>
            <a:r>
              <a:rPr lang="en-US" dirty="0" smtClean="0"/>
              <a:t>true </a:t>
            </a:r>
            <a:br>
              <a:rPr lang="en-US" dirty="0" smtClean="0"/>
            </a:br>
            <a:r>
              <a:rPr lang="en-US" dirty="0" smtClean="0"/>
              <a:t>won’t </a:t>
            </a:r>
            <a:r>
              <a:rPr lang="en-US" dirty="0"/>
              <a:t>bother with the rest of the </a:t>
            </a:r>
            <a:r>
              <a:rPr lang="en-US" dirty="0" smtClean="0"/>
              <a:t>expression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8868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Given: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dirty="0"/>
              <a:t>a = 4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dirty="0"/>
              <a:t>b = 5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dirty="0"/>
              <a:t>c = 6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dirty="0"/>
              <a:t>d = True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dirty="0"/>
              <a:t>e = False</a:t>
            </a:r>
          </a:p>
          <a:p>
            <a:pPr marL="0" indent="0">
              <a:buNone/>
            </a:pPr>
            <a:endParaRPr lang="en-US" sz="28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52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187653" y="2866029"/>
            <a:ext cx="1106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endParaRPr lang="en-US" sz="24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18861" y="2404364"/>
            <a:ext cx="40559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bool1 = d and (a &gt; b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18861" y="3311872"/>
            <a:ext cx="51619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bool2 = (not d) or (b != c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18861" y="4319999"/>
            <a:ext cx="64524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bool3 = (d and (not e)) or (a &gt; b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18861" y="5308075"/>
            <a:ext cx="66367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bool4 = (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a%b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==2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and ((not d) or 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87653" y="5775524"/>
            <a:ext cx="1106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endParaRPr lang="en-US" sz="24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87652" y="3779321"/>
            <a:ext cx="922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endParaRPr lang="en-US" sz="24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87653" y="4787449"/>
            <a:ext cx="922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endParaRPr lang="en-US" sz="24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6779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</a:t>
            </a:r>
            <a:r>
              <a:rPr lang="en-US" dirty="0" err="1" smtClean="0"/>
              <a:t>More</a:t>
            </a:r>
            <a:r>
              <a:rPr lang="en-US" dirty="0" smtClean="0"/>
              <a:t>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Given: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dirty="0"/>
              <a:t>a = 4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dirty="0"/>
              <a:t>b = 5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dirty="0"/>
              <a:t>c = 6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dirty="0"/>
              <a:t>d = True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dirty="0"/>
              <a:t>e = False</a:t>
            </a:r>
          </a:p>
          <a:p>
            <a:pPr marL="0" indent="0">
              <a:buNone/>
            </a:pPr>
            <a:endParaRPr lang="en-US" sz="28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53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187653" y="2866029"/>
            <a:ext cx="922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endParaRPr lang="en-US" sz="24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18861" y="2404364"/>
            <a:ext cx="60837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bool1 = (d + d) &gt;= 2 and (not e)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18861" y="3311872"/>
            <a:ext cx="62680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bool2 = (not e) and (6*d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==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12/2)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18861" y="4319999"/>
            <a:ext cx="57150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bool3 = (d or (e)) and (a &gt; b)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187652" y="3779321"/>
            <a:ext cx="922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endParaRPr lang="en-US" sz="24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87653" y="4787449"/>
            <a:ext cx="1106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endParaRPr lang="en-US" sz="24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9344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1" grpId="0"/>
      <p:bldP spid="12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Making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So, why do we care about comparison operators and logical operators so much</a:t>
            </a:r>
            <a:r>
              <a:rPr lang="en-US" dirty="0" smtClean="0"/>
              <a:t>?</a:t>
            </a:r>
          </a:p>
          <a:p>
            <a:pPr lvl="3"/>
            <a:endParaRPr lang="en-US" dirty="0"/>
          </a:p>
          <a:p>
            <a:r>
              <a:rPr lang="en-US" dirty="0" smtClean="0"/>
              <a:t>We can use them to </a:t>
            </a:r>
            <a:r>
              <a:rPr lang="en-US" i="1" dirty="0" smtClean="0"/>
              <a:t>control</a:t>
            </a:r>
            <a:r>
              <a:rPr lang="en-US" dirty="0" smtClean="0"/>
              <a:t> how our </a:t>
            </a:r>
            <a:br>
              <a:rPr lang="en-US" dirty="0" smtClean="0"/>
            </a:br>
            <a:r>
              <a:rPr lang="en-US" dirty="0" smtClean="0"/>
              <a:t>program works and what code it runs</a:t>
            </a:r>
          </a:p>
          <a:p>
            <a:pPr lvl="1"/>
            <a:r>
              <a:rPr lang="en-US" sz="3200" dirty="0" smtClean="0"/>
              <a:t>We’ll discuss this next time</a:t>
            </a:r>
            <a:endParaRPr lang="en-US" sz="3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1367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Lab 2 is meeting this week!</a:t>
            </a:r>
          </a:p>
          <a:p>
            <a:pPr lvl="1"/>
            <a:r>
              <a:rPr lang="en-US" dirty="0" smtClean="0"/>
              <a:t>Make sure you attend your correct section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Homework 2 is out</a:t>
            </a:r>
          </a:p>
          <a:p>
            <a:pPr lvl="1"/>
            <a:r>
              <a:rPr lang="en-US" dirty="0" smtClean="0"/>
              <a:t>Due by Monday (Feb 15th) at 8:59:59 PM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Homework 2 is on Blackboard</a:t>
            </a:r>
          </a:p>
          <a:p>
            <a:pPr lvl="1"/>
            <a:r>
              <a:rPr lang="en-US" dirty="0"/>
              <a:t>Complete Academic Integrity Quiz to see HW2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248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Evaluate these expressions – do them </a:t>
            </a:r>
            <a:br>
              <a:rPr lang="en-US" dirty="0" smtClean="0"/>
            </a:br>
            <a:r>
              <a:rPr lang="en-US" dirty="0" smtClean="0"/>
              <a:t>yourself before testing them in Python!</a:t>
            </a:r>
          </a:p>
          <a:p>
            <a:pPr lvl="3"/>
            <a:endParaRPr lang="en-US" dirty="0" smtClean="0"/>
          </a:p>
          <a:p>
            <a:pPr marL="457200" lvl="1" indent="0">
              <a:spcBef>
                <a:spcPts val="600"/>
              </a:spcBef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False and False</a:t>
            </a:r>
          </a:p>
          <a:p>
            <a:pPr marL="457200" lvl="1" indent="0">
              <a:spcBef>
                <a:spcPts val="600"/>
              </a:spcBef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== 1 or 2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==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pPr marL="457200" lvl="1" indent="0">
              <a:spcBef>
                <a:spcPts val="60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 and 1 == 1</a:t>
            </a:r>
          </a:p>
          <a:p>
            <a:pPr marL="457200" lvl="1" indent="0">
              <a:spcBef>
                <a:spcPts val="60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False and 0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==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  <a:p>
            <a:pPr marL="457200" lvl="1" indent="0">
              <a:spcBef>
                <a:spcPts val="60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 or 1 == 1</a:t>
            </a:r>
          </a:p>
          <a:p>
            <a:pPr marL="457200" lvl="1" indent="0">
              <a:spcBef>
                <a:spcPts val="60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"test" == "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testing"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not ("testing" == "testing" and "Zed" == "Cool Guy")</a:t>
            </a:r>
          </a:p>
          <a:p>
            <a:pPr marL="457200" lvl="1" indent="0">
              <a:spcBef>
                <a:spcPts val="60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1 == 1 and (not ("testing" == 1 or 1 == 0))</a:t>
            </a:r>
            <a:endParaRPr lang="en-US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000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56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187069" y="3392905"/>
            <a:ext cx="4439654" cy="20108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spcBef>
                <a:spcPts val="400"/>
              </a:spcBef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test" == 1</a:t>
            </a:r>
          </a:p>
          <a:p>
            <a:pPr>
              <a:spcBef>
                <a:spcPts val="400"/>
              </a:spcBef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(True and False)</a:t>
            </a:r>
          </a:p>
          <a:p>
            <a:pPr>
              <a:spcBef>
                <a:spcPts val="400"/>
              </a:spcBef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not (1 == 1 and 0 &gt;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1)</a:t>
            </a:r>
          </a:p>
          <a:p>
            <a:pPr>
              <a:spcBef>
                <a:spcPts val="400"/>
              </a:spcBef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not (10 == 1 or 1000 == 1000)</a:t>
            </a:r>
          </a:p>
          <a:p>
            <a:pPr>
              <a:spcBef>
                <a:spcPts val="400"/>
              </a:spcBef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not (1 &lt;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10 or 3 == 4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spcBef>
                <a:spcPts val="400"/>
              </a:spcBef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&gt;=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0 and 2 == 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48488" y="6457890"/>
            <a:ext cx="66434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2000" dirty="0" smtClean="0"/>
              <a:t>From: http</a:t>
            </a:r>
            <a:r>
              <a:rPr lang="en-US" sz="2000" dirty="0"/>
              <a:t>://learnpythonthehardway.org/book/ex28.html</a:t>
            </a:r>
          </a:p>
        </p:txBody>
      </p:sp>
    </p:spTree>
    <p:extLst>
      <p:ext uri="{BB962C8B-B14F-4D97-AF65-F5344CB8AC3E}">
        <p14:creationId xmlns:p14="http://schemas.microsoft.com/office/powerpoint/2010/main" val="256889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and fill out truth tables for the following Boolean expressions</a:t>
            </a:r>
          </a:p>
          <a:p>
            <a:pPr lvl="1"/>
            <a:r>
              <a:rPr lang="en-US" dirty="0" smtClean="0"/>
              <a:t>Try it with and without using short circuiting!</a:t>
            </a:r>
          </a:p>
          <a:p>
            <a:pPr lvl="3"/>
            <a:endParaRPr lang="en-US" dirty="0"/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or b or c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not a and not b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or (b and not c)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and (b or c) and not 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30698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Lab 1, we introduced the code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3200" dirty="0" smtClean="0"/>
              <a:t>as the first line of code in our file</a:t>
            </a:r>
            <a:endParaRPr lang="en-US" dirty="0" smtClean="0"/>
          </a:p>
          <a:p>
            <a:pPr lvl="3"/>
            <a:endParaRPr lang="en-US" dirty="0" smtClean="0"/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r>
              <a:rPr lang="en-US" dirty="0" smtClean="0"/>
              <a:t> is an example of a </a:t>
            </a:r>
            <a:r>
              <a:rPr lang="en-US" b="1" dirty="0" smtClean="0"/>
              <a:t>function</a:t>
            </a:r>
            <a:endParaRPr lang="en-US" dirty="0" smtClean="0"/>
          </a:p>
          <a:p>
            <a:r>
              <a:rPr lang="en-US" dirty="0" smtClean="0"/>
              <a:t>We can use functions to organize our code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586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We’ll cover functions in more detail later</a:t>
            </a:r>
          </a:p>
          <a:p>
            <a:endParaRPr lang="en-US" dirty="0"/>
          </a:p>
          <a:p>
            <a:r>
              <a:rPr lang="en-US" dirty="0" smtClean="0"/>
              <a:t>For now, think of them as something similar to a variable</a:t>
            </a:r>
          </a:p>
          <a:p>
            <a:pPr lvl="1"/>
            <a:r>
              <a:rPr lang="en-US" sz="3200" dirty="0" smtClean="0"/>
              <a:t>Variables hold data</a:t>
            </a:r>
          </a:p>
          <a:p>
            <a:pPr lvl="1"/>
            <a:r>
              <a:rPr lang="en-US" sz="3200" dirty="0" smtClean="0"/>
              <a:t>Functions hold code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943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variables, we use the variable name to access the data they store</a:t>
            </a:r>
          </a:p>
          <a:p>
            <a:endParaRPr lang="en-US" dirty="0"/>
          </a:p>
          <a:p>
            <a:r>
              <a:rPr lang="en-US" dirty="0" smtClean="0"/>
              <a:t>We must do the same with functions like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r>
              <a:rPr lang="en-US" dirty="0" smtClean="0"/>
              <a:t>, using the function name to execute the code they store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175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 </a:t>
            </a:r>
            <a:r>
              <a:rPr lang="en-US" dirty="0" smtClean="0"/>
              <a:t>for Your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From now on, </a:t>
            </a:r>
            <a:r>
              <a:rPr lang="en-US" altLang="en-US" dirty="0"/>
              <a:t>use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 </a:t>
            </a:r>
            <a:r>
              <a:rPr lang="en-US" altLang="en-US" dirty="0" smtClean="0"/>
              <a:t>in your code:</a:t>
            </a:r>
          </a:p>
          <a:p>
            <a:endParaRPr lang="en-US" altLang="en-US" dirty="0" smtClean="0"/>
          </a:p>
          <a:p>
            <a:pPr marL="457200" lvl="1" indent="0">
              <a:buNone/>
            </a:pPr>
            <a:endParaRPr lang="en-US" alt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altLang="en-US" sz="2200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22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2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alt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457200" lvl="1" indent="0">
              <a:buNone/>
            </a:pPr>
            <a:r>
              <a:rPr lang="en-US" alt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class = </a:t>
            </a:r>
            <a:r>
              <a:rPr lang="en-US" altLang="en-US" sz="22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22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alt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22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"What class is this? "</a:t>
            </a:r>
            <a:r>
              <a:rPr lang="en-US" alt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alt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print(class, </a:t>
            </a:r>
            <a:r>
              <a:rPr lang="en-US" altLang="en-US" sz="22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"is awesome!"</a:t>
            </a:r>
            <a:r>
              <a:rPr lang="en-US" alt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endParaRPr lang="en-US" altLang="en-US" sz="2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alt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altLang="en-US" sz="2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9</a:t>
            </a:fld>
            <a:endParaRPr lang="en-US" altLang="en-US"/>
          </a:p>
        </p:txBody>
      </p:sp>
      <p:sp>
        <p:nvSpPr>
          <p:cNvPr id="6" name="Rounded Rectangle 5"/>
          <p:cNvSpPr/>
          <p:nvPr/>
        </p:nvSpPr>
        <p:spPr>
          <a:xfrm>
            <a:off x="902367" y="3489160"/>
            <a:ext cx="2033338" cy="445165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902367" y="5091369"/>
            <a:ext cx="1179096" cy="445165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755228" y="3201954"/>
            <a:ext cx="4692317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declaring our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 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function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79196" y="5440283"/>
            <a:ext cx="4692317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calling our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 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function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2724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5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16625</TotalTime>
  <Words>1837</Words>
  <Application>Microsoft Office PowerPoint</Application>
  <PresentationFormat>On-screen Show (4:3)</PresentationFormat>
  <Paragraphs>637</Paragraphs>
  <Slides>57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58" baseType="lpstr">
      <vt:lpstr>Office Theme</vt:lpstr>
      <vt:lpstr>CMSC201  Computer Science I for Majors  Lecture 05 – Comparison Operators and Boolean (Logical) Operators</vt:lpstr>
      <vt:lpstr>Last Class We Covered</vt:lpstr>
      <vt:lpstr>Any Questions from Last Time?</vt:lpstr>
      <vt:lpstr>Today’s Objectives</vt:lpstr>
      <vt:lpstr>Quick Note about main()</vt:lpstr>
      <vt:lpstr>main()</vt:lpstr>
      <vt:lpstr>Functions</vt:lpstr>
      <vt:lpstr>Calling main()</vt:lpstr>
      <vt:lpstr>Using main() for Your Code</vt:lpstr>
      <vt:lpstr>Review: Control Structures &amp; Operators</vt:lpstr>
      <vt:lpstr>Control Structures</vt:lpstr>
      <vt:lpstr>Control Structures: Flowcharts</vt:lpstr>
      <vt:lpstr>Types of Operators in Python</vt:lpstr>
      <vt:lpstr>Comparison Operators</vt:lpstr>
      <vt:lpstr>Vocabulary</vt:lpstr>
      <vt:lpstr>Vocabulary</vt:lpstr>
      <vt:lpstr>Comparison Operators</vt:lpstr>
      <vt:lpstr>Comparison Examples</vt:lpstr>
      <vt:lpstr>List of Operators</vt:lpstr>
      <vt:lpstr>Comparison Examples (Continued)</vt:lpstr>
      <vt:lpstr>Comparison Examples (Continued)</vt:lpstr>
      <vt:lpstr>Comparison vs Assignment</vt:lpstr>
      <vt:lpstr>Equals vs Equivalence</vt:lpstr>
      <vt:lpstr>Comparison Operator Examples</vt:lpstr>
      <vt:lpstr>Comparison Operators and Simple Data Types</vt:lpstr>
      <vt:lpstr>“Value” of Boolean Variables</vt:lpstr>
      <vt:lpstr>“Value” of Boolean Variables</vt:lpstr>
      <vt:lpstr>Comparison Operation Examples</vt:lpstr>
      <vt:lpstr>More Comparison Operation Examples</vt:lpstr>
      <vt:lpstr>Logical Operators</vt:lpstr>
      <vt:lpstr>Logical Operators</vt:lpstr>
      <vt:lpstr>Logical Operators – and</vt:lpstr>
      <vt:lpstr>Logical Operators – and</vt:lpstr>
      <vt:lpstr>Logical Operators – and</vt:lpstr>
      <vt:lpstr>Logical Operators – and</vt:lpstr>
      <vt:lpstr>Examples of and</vt:lpstr>
      <vt:lpstr>More Examples of and</vt:lpstr>
      <vt:lpstr>Logical Operators – or</vt:lpstr>
      <vt:lpstr>Logical Operators – or</vt:lpstr>
      <vt:lpstr>Logical Operators – or</vt:lpstr>
      <vt:lpstr>Examples of or</vt:lpstr>
      <vt:lpstr>Usage Example</vt:lpstr>
      <vt:lpstr>Logical Operators – not</vt:lpstr>
      <vt:lpstr>Complex Expressions</vt:lpstr>
      <vt:lpstr>Complex Expression Example</vt:lpstr>
      <vt:lpstr>Complex Expression Example</vt:lpstr>
      <vt:lpstr>Truth Table Layout</vt:lpstr>
      <vt:lpstr>“Short Circuit” Evaluation</vt:lpstr>
      <vt:lpstr>Short Circuit Evaluation</vt:lpstr>
      <vt:lpstr>Short Circuiting – and</vt:lpstr>
      <vt:lpstr>Short Circuiting – or</vt:lpstr>
      <vt:lpstr>More Practice</vt:lpstr>
      <vt:lpstr>More More Practice</vt:lpstr>
      <vt:lpstr>Decision Making</vt:lpstr>
      <vt:lpstr>Announcements</vt:lpstr>
      <vt:lpstr>Practice Problems</vt:lpstr>
      <vt:lpstr>Practice Problems</vt:lpstr>
    </vt:vector>
  </TitlesOfParts>
  <Company>UMBC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Katie</cp:lastModifiedBy>
  <cp:revision>195</cp:revision>
  <dcterms:created xsi:type="dcterms:W3CDTF">2014-05-05T14:25:42Z</dcterms:created>
  <dcterms:modified xsi:type="dcterms:W3CDTF">2016-02-12T04:48:29Z</dcterms:modified>
</cp:coreProperties>
</file>